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49"/>
  </p:notesMasterIdLst>
  <p:sldIdLst>
    <p:sldId id="256" r:id="rId2"/>
    <p:sldId id="402" r:id="rId3"/>
    <p:sldId id="351" r:id="rId4"/>
    <p:sldId id="352" r:id="rId5"/>
    <p:sldId id="353" r:id="rId6"/>
    <p:sldId id="403" r:id="rId7"/>
    <p:sldId id="354" r:id="rId8"/>
    <p:sldId id="355" r:id="rId9"/>
    <p:sldId id="356" r:id="rId10"/>
    <p:sldId id="366" r:id="rId11"/>
    <p:sldId id="367" r:id="rId12"/>
    <p:sldId id="396" r:id="rId13"/>
    <p:sldId id="404" r:id="rId14"/>
    <p:sldId id="405" r:id="rId15"/>
    <p:sldId id="400" r:id="rId16"/>
    <p:sldId id="376" r:id="rId17"/>
    <p:sldId id="377" r:id="rId18"/>
    <p:sldId id="378" r:id="rId19"/>
    <p:sldId id="379" r:id="rId20"/>
    <p:sldId id="386" r:id="rId21"/>
    <p:sldId id="387" r:id="rId22"/>
    <p:sldId id="388" r:id="rId23"/>
    <p:sldId id="409" r:id="rId24"/>
    <p:sldId id="357" r:id="rId25"/>
    <p:sldId id="358" r:id="rId26"/>
    <p:sldId id="359" r:id="rId27"/>
    <p:sldId id="406" r:id="rId28"/>
    <p:sldId id="394" r:id="rId29"/>
    <p:sldId id="397" r:id="rId30"/>
    <p:sldId id="412" r:id="rId31"/>
    <p:sldId id="360" r:id="rId32"/>
    <p:sldId id="370" r:id="rId33"/>
    <p:sldId id="410" r:id="rId34"/>
    <p:sldId id="361" r:id="rId35"/>
    <p:sldId id="411" r:id="rId36"/>
    <p:sldId id="380" r:id="rId37"/>
    <p:sldId id="384" r:id="rId38"/>
    <p:sldId id="389" r:id="rId39"/>
    <p:sldId id="399" r:id="rId40"/>
    <p:sldId id="390" r:id="rId41"/>
    <p:sldId id="392" r:id="rId42"/>
    <p:sldId id="393" r:id="rId43"/>
    <p:sldId id="362" r:id="rId44"/>
    <p:sldId id="363" r:id="rId45"/>
    <p:sldId id="364" r:id="rId46"/>
    <p:sldId id="365" r:id="rId47"/>
    <p:sldId id="385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i="1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7769" autoAdjust="0"/>
  </p:normalViewPr>
  <p:slideViewPr>
    <p:cSldViewPr>
      <p:cViewPr varScale="1">
        <p:scale>
          <a:sx n="77" d="100"/>
          <a:sy n="77" d="100"/>
        </p:scale>
        <p:origin x="9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Presidential Vetoes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Sheet5!$F$2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Sheet5!$B$3:$B$122</c:f>
              <c:strCache>
                <c:ptCount val="120"/>
                <c:pt idx="0">
                  <c:v>George Washington</c:v>
                </c:pt>
                <c:pt idx="1">
                  <c:v>George Washington</c:v>
                </c:pt>
                <c:pt idx="2">
                  <c:v>George Washington</c:v>
                </c:pt>
                <c:pt idx="3">
                  <c:v>George Washington</c:v>
                </c:pt>
                <c:pt idx="4">
                  <c:v>John Adams</c:v>
                </c:pt>
                <c:pt idx="5">
                  <c:v>John Adams</c:v>
                </c:pt>
                <c:pt idx="6">
                  <c:v>Thomas Jefferson</c:v>
                </c:pt>
                <c:pt idx="7">
                  <c:v>Thomas Jefferson</c:v>
                </c:pt>
                <c:pt idx="8">
                  <c:v>Thomas Jefferson</c:v>
                </c:pt>
                <c:pt idx="9">
                  <c:v>Thomas Jefferson</c:v>
                </c:pt>
                <c:pt idx="10">
                  <c:v>James Madison</c:v>
                </c:pt>
                <c:pt idx="11">
                  <c:v>James Madison</c:v>
                </c:pt>
                <c:pt idx="12">
                  <c:v>James Madison</c:v>
                </c:pt>
                <c:pt idx="13">
                  <c:v>James Madison</c:v>
                </c:pt>
                <c:pt idx="14">
                  <c:v>James Monroe</c:v>
                </c:pt>
                <c:pt idx="15">
                  <c:v>James Monroe</c:v>
                </c:pt>
                <c:pt idx="16">
                  <c:v>James Monroe</c:v>
                </c:pt>
                <c:pt idx="17">
                  <c:v>James Monroe</c:v>
                </c:pt>
                <c:pt idx="18">
                  <c:v>John Quincy Adams</c:v>
                </c:pt>
                <c:pt idx="19">
                  <c:v>John Quincy Adams</c:v>
                </c:pt>
                <c:pt idx="20">
                  <c:v>Andrew Jackson</c:v>
                </c:pt>
                <c:pt idx="21">
                  <c:v>Andrew Jackson</c:v>
                </c:pt>
                <c:pt idx="22">
                  <c:v>Andrew Jackson</c:v>
                </c:pt>
                <c:pt idx="23">
                  <c:v>Andrew Jackson</c:v>
                </c:pt>
                <c:pt idx="24">
                  <c:v>Martin van Buren</c:v>
                </c:pt>
                <c:pt idx="25">
                  <c:v>Martin van Buren</c:v>
                </c:pt>
                <c:pt idx="26">
                  <c:v>William Henry Harrison</c:v>
                </c:pt>
                <c:pt idx="27">
                  <c:v>John Tyler</c:v>
                </c:pt>
                <c:pt idx="28">
                  <c:v>John Tyler</c:v>
                </c:pt>
                <c:pt idx="29">
                  <c:v>James K. Polk</c:v>
                </c:pt>
                <c:pt idx="30">
                  <c:v>James K. Polk</c:v>
                </c:pt>
                <c:pt idx="31">
                  <c:v>Zachary Taylor</c:v>
                </c:pt>
                <c:pt idx="32">
                  <c:v>Millard Fillmore</c:v>
                </c:pt>
                <c:pt idx="33">
                  <c:v>Millard Fillmore</c:v>
                </c:pt>
                <c:pt idx="34">
                  <c:v>Franklin Pierce</c:v>
                </c:pt>
                <c:pt idx="35">
                  <c:v>Franklin Pierce</c:v>
                </c:pt>
                <c:pt idx="36">
                  <c:v>James Buchanan</c:v>
                </c:pt>
                <c:pt idx="37">
                  <c:v>James Buchanan</c:v>
                </c:pt>
                <c:pt idx="38">
                  <c:v>Abraham Lincoln</c:v>
                </c:pt>
                <c:pt idx="39">
                  <c:v>Abraham Lincoln</c:v>
                </c:pt>
                <c:pt idx="40">
                  <c:v>Abraham Lincoln</c:v>
                </c:pt>
                <c:pt idx="41">
                  <c:v>Ulysses S. Grant</c:v>
                </c:pt>
                <c:pt idx="42">
                  <c:v>Ulysses S. Grant</c:v>
                </c:pt>
                <c:pt idx="43">
                  <c:v>Ulysses S. Grant</c:v>
                </c:pt>
                <c:pt idx="44">
                  <c:v>Ulysses S. Grant</c:v>
                </c:pt>
                <c:pt idx="45">
                  <c:v>Rutherford B. Hayes</c:v>
                </c:pt>
                <c:pt idx="46">
                  <c:v>Rutherford B. Hayes</c:v>
                </c:pt>
                <c:pt idx="47">
                  <c:v>James Garfield</c:v>
                </c:pt>
                <c:pt idx="48">
                  <c:v>Chester Arthur</c:v>
                </c:pt>
                <c:pt idx="49">
                  <c:v>Chester Arthur</c:v>
                </c:pt>
                <c:pt idx="50">
                  <c:v>Grover Cleveland - I</c:v>
                </c:pt>
                <c:pt idx="51">
                  <c:v>Grover Cleveland - I</c:v>
                </c:pt>
                <c:pt idx="52">
                  <c:v>Benjamin Harrison</c:v>
                </c:pt>
                <c:pt idx="53">
                  <c:v>Benjamin Harrison</c:v>
                </c:pt>
                <c:pt idx="54">
                  <c:v>Grover Cleveland - II</c:v>
                </c:pt>
                <c:pt idx="55">
                  <c:v>Grover Cleveland - II</c:v>
                </c:pt>
                <c:pt idx="56">
                  <c:v>William McKinley</c:v>
                </c:pt>
                <c:pt idx="57">
                  <c:v>William McKinley</c:v>
                </c:pt>
                <c:pt idx="58">
                  <c:v>Theodore Roosevelt</c:v>
                </c:pt>
                <c:pt idx="59">
                  <c:v>Theodore Roosevelt</c:v>
                </c:pt>
                <c:pt idx="60">
                  <c:v>Theodore Roosevelt</c:v>
                </c:pt>
                <c:pt idx="61">
                  <c:v>Theodore Roosevelt</c:v>
                </c:pt>
                <c:pt idx="62">
                  <c:v>William Howard Taft</c:v>
                </c:pt>
                <c:pt idx="63">
                  <c:v>William Howard Taft</c:v>
                </c:pt>
                <c:pt idx="64">
                  <c:v>Woodrow Wilson</c:v>
                </c:pt>
                <c:pt idx="65">
                  <c:v>Woodrow Wilson</c:v>
                </c:pt>
                <c:pt idx="66">
                  <c:v>Woodrow Wilson</c:v>
                </c:pt>
                <c:pt idx="67">
                  <c:v>Woodrow Wilson</c:v>
                </c:pt>
                <c:pt idx="68">
                  <c:v>Warren G. Harding</c:v>
                </c:pt>
                <c:pt idx="69">
                  <c:v>Calvin Coolidge</c:v>
                </c:pt>
                <c:pt idx="70">
                  <c:v>Calvin Coolidge</c:v>
                </c:pt>
                <c:pt idx="71">
                  <c:v>Calvin Coolidge</c:v>
                </c:pt>
                <c:pt idx="72">
                  <c:v>Herbert Hoover</c:v>
                </c:pt>
                <c:pt idx="73">
                  <c:v>Herbert Hoover</c:v>
                </c:pt>
                <c:pt idx="74">
                  <c:v>Franklin D. Roosevelt</c:v>
                </c:pt>
                <c:pt idx="75">
                  <c:v>Franklin D. Roosevelt</c:v>
                </c:pt>
                <c:pt idx="76">
                  <c:v>Franklin D. Roosevelt</c:v>
                </c:pt>
                <c:pt idx="77">
                  <c:v>Franklin D. Roosevelt</c:v>
                </c:pt>
                <c:pt idx="78">
                  <c:v>Franklin D. Roosevelt</c:v>
                </c:pt>
                <c:pt idx="79">
                  <c:v>Franklin D. Roosevelt</c:v>
                </c:pt>
                <c:pt idx="80">
                  <c:v>Franklin D. Roosevelt</c:v>
                </c:pt>
                <c:pt idx="81">
                  <c:v>Harry S. Truman</c:v>
                </c:pt>
                <c:pt idx="82">
                  <c:v>Harry S. Truman</c:v>
                </c:pt>
                <c:pt idx="83">
                  <c:v>Harry S. Truman</c:v>
                </c:pt>
                <c:pt idx="84">
                  <c:v>Harry S. Truman</c:v>
                </c:pt>
                <c:pt idx="85">
                  <c:v>Dwight D. Eisenhower</c:v>
                </c:pt>
                <c:pt idx="86">
                  <c:v>Dwight D. Eisenhower</c:v>
                </c:pt>
                <c:pt idx="87">
                  <c:v>Dwight D. Eisenhower</c:v>
                </c:pt>
                <c:pt idx="88">
                  <c:v>Dwight D. Eisenhower</c:v>
                </c:pt>
                <c:pt idx="89">
                  <c:v>John F. Kennedy</c:v>
                </c:pt>
                <c:pt idx="90">
                  <c:v>John F. Kennedy</c:v>
                </c:pt>
                <c:pt idx="91">
                  <c:v>Lyndon B. Johnson</c:v>
                </c:pt>
                <c:pt idx="92">
                  <c:v>Lyndon B. Johnson</c:v>
                </c:pt>
                <c:pt idx="93">
                  <c:v>Lyndon B. Johnson</c:v>
                </c:pt>
                <c:pt idx="94">
                  <c:v>Richard Nixon</c:v>
                </c:pt>
                <c:pt idx="95">
                  <c:v>Richard Nixon</c:v>
                </c:pt>
                <c:pt idx="96">
                  <c:v>Richard Nixon</c:v>
                </c:pt>
                <c:pt idx="97">
                  <c:v>Gerald R. Ford</c:v>
                </c:pt>
                <c:pt idx="98">
                  <c:v>Gerald R. Ford</c:v>
                </c:pt>
                <c:pt idx="99">
                  <c:v>Jimmy Carter</c:v>
                </c:pt>
                <c:pt idx="100">
                  <c:v>Jimmy Carter</c:v>
                </c:pt>
                <c:pt idx="101">
                  <c:v>Ronald Reagan</c:v>
                </c:pt>
                <c:pt idx="102">
                  <c:v>Ronald Reagan</c:v>
                </c:pt>
                <c:pt idx="103">
                  <c:v>Ronald Reagan</c:v>
                </c:pt>
                <c:pt idx="104">
                  <c:v>Ronald Reagan</c:v>
                </c:pt>
                <c:pt idx="105">
                  <c:v>George Bush</c:v>
                </c:pt>
                <c:pt idx="106">
                  <c:v>George Bush</c:v>
                </c:pt>
                <c:pt idx="107">
                  <c:v>William J. Clinton</c:v>
                </c:pt>
                <c:pt idx="108">
                  <c:v>William J. Clinton</c:v>
                </c:pt>
                <c:pt idx="109">
                  <c:v>William J. Clinton</c:v>
                </c:pt>
                <c:pt idx="110">
                  <c:v>William J. Clinton</c:v>
                </c:pt>
                <c:pt idx="111">
                  <c:v>George W. Bush</c:v>
                </c:pt>
                <c:pt idx="112">
                  <c:v>George W. Bush</c:v>
                </c:pt>
                <c:pt idx="113">
                  <c:v>George W. Bush</c:v>
                </c:pt>
                <c:pt idx="114">
                  <c:v>George W. Bush</c:v>
                </c:pt>
                <c:pt idx="115">
                  <c:v>Barack Obama</c:v>
                </c:pt>
                <c:pt idx="116">
                  <c:v>Barack Obama</c:v>
                </c:pt>
                <c:pt idx="117">
                  <c:v>Barack Obama</c:v>
                </c:pt>
                <c:pt idx="118">
                  <c:v>Barack Obama</c:v>
                </c:pt>
                <c:pt idx="119">
                  <c:v>Donald J. Trump</c:v>
                </c:pt>
              </c:strCache>
            </c:strRef>
          </c:cat>
          <c:val>
            <c:numRef>
              <c:f>Sheet5!$F$3:$F$121</c:f>
              <c:numCache>
                <c:formatCode>General</c:formatCode>
                <c:ptCount val="1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7</c:v>
                </c:pt>
                <c:pt idx="28">
                  <c:v>3</c:v>
                </c:pt>
                <c:pt idx="29">
                  <c:v>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5</c:v>
                </c:pt>
                <c:pt idx="36">
                  <c:v>4</c:v>
                </c:pt>
                <c:pt idx="37">
                  <c:v>3</c:v>
                </c:pt>
                <c:pt idx="38">
                  <c:v>3</c:v>
                </c:pt>
                <c:pt idx="39">
                  <c:v>4</c:v>
                </c:pt>
                <c:pt idx="40">
                  <c:v>0</c:v>
                </c:pt>
                <c:pt idx="41">
                  <c:v>16</c:v>
                </c:pt>
                <c:pt idx="42">
                  <c:v>32</c:v>
                </c:pt>
                <c:pt idx="43">
                  <c:v>16</c:v>
                </c:pt>
                <c:pt idx="44">
                  <c:v>29</c:v>
                </c:pt>
                <c:pt idx="45">
                  <c:v>4</c:v>
                </c:pt>
                <c:pt idx="46">
                  <c:v>9</c:v>
                </c:pt>
                <c:pt idx="47">
                  <c:v>0</c:v>
                </c:pt>
                <c:pt idx="48">
                  <c:v>3</c:v>
                </c:pt>
                <c:pt idx="49">
                  <c:v>9</c:v>
                </c:pt>
                <c:pt idx="50">
                  <c:v>202</c:v>
                </c:pt>
                <c:pt idx="51">
                  <c:v>212</c:v>
                </c:pt>
                <c:pt idx="52">
                  <c:v>36</c:v>
                </c:pt>
                <c:pt idx="53">
                  <c:v>8</c:v>
                </c:pt>
                <c:pt idx="54">
                  <c:v>81</c:v>
                </c:pt>
                <c:pt idx="55">
                  <c:v>89</c:v>
                </c:pt>
                <c:pt idx="56">
                  <c:v>7</c:v>
                </c:pt>
                <c:pt idx="57">
                  <c:v>35</c:v>
                </c:pt>
                <c:pt idx="58">
                  <c:v>21</c:v>
                </c:pt>
                <c:pt idx="59">
                  <c:v>2</c:v>
                </c:pt>
                <c:pt idx="60">
                  <c:v>30</c:v>
                </c:pt>
                <c:pt idx="61">
                  <c:v>29</c:v>
                </c:pt>
                <c:pt idx="62">
                  <c:v>13</c:v>
                </c:pt>
                <c:pt idx="63">
                  <c:v>26</c:v>
                </c:pt>
                <c:pt idx="64">
                  <c:v>4</c:v>
                </c:pt>
                <c:pt idx="65">
                  <c:v>6</c:v>
                </c:pt>
                <c:pt idx="66">
                  <c:v>6</c:v>
                </c:pt>
                <c:pt idx="67">
                  <c:v>28</c:v>
                </c:pt>
                <c:pt idx="68">
                  <c:v>6</c:v>
                </c:pt>
                <c:pt idx="69">
                  <c:v>7</c:v>
                </c:pt>
                <c:pt idx="70">
                  <c:v>11</c:v>
                </c:pt>
                <c:pt idx="71">
                  <c:v>32</c:v>
                </c:pt>
                <c:pt idx="72">
                  <c:v>19</c:v>
                </c:pt>
                <c:pt idx="73">
                  <c:v>18</c:v>
                </c:pt>
                <c:pt idx="74">
                  <c:v>73</c:v>
                </c:pt>
                <c:pt idx="75">
                  <c:v>148</c:v>
                </c:pt>
                <c:pt idx="76">
                  <c:v>117</c:v>
                </c:pt>
                <c:pt idx="77">
                  <c:v>167</c:v>
                </c:pt>
                <c:pt idx="78">
                  <c:v>82</c:v>
                </c:pt>
                <c:pt idx="79">
                  <c:v>46</c:v>
                </c:pt>
                <c:pt idx="80">
                  <c:v>2</c:v>
                </c:pt>
                <c:pt idx="81">
                  <c:v>74</c:v>
                </c:pt>
                <c:pt idx="82">
                  <c:v>75</c:v>
                </c:pt>
                <c:pt idx="83">
                  <c:v>79</c:v>
                </c:pt>
                <c:pt idx="84">
                  <c:v>22</c:v>
                </c:pt>
                <c:pt idx="85">
                  <c:v>52</c:v>
                </c:pt>
                <c:pt idx="86">
                  <c:v>34</c:v>
                </c:pt>
                <c:pt idx="87">
                  <c:v>51</c:v>
                </c:pt>
                <c:pt idx="88">
                  <c:v>44</c:v>
                </c:pt>
                <c:pt idx="89">
                  <c:v>20</c:v>
                </c:pt>
                <c:pt idx="90">
                  <c:v>1</c:v>
                </c:pt>
                <c:pt idx="91">
                  <c:v>8</c:v>
                </c:pt>
                <c:pt idx="92">
                  <c:v>14</c:v>
                </c:pt>
                <c:pt idx="93">
                  <c:v>8</c:v>
                </c:pt>
                <c:pt idx="94">
                  <c:v>11</c:v>
                </c:pt>
                <c:pt idx="95">
                  <c:v>20</c:v>
                </c:pt>
                <c:pt idx="96">
                  <c:v>12</c:v>
                </c:pt>
                <c:pt idx="97">
                  <c:v>27</c:v>
                </c:pt>
                <c:pt idx="98">
                  <c:v>39</c:v>
                </c:pt>
                <c:pt idx="99">
                  <c:v>19</c:v>
                </c:pt>
                <c:pt idx="100">
                  <c:v>12</c:v>
                </c:pt>
                <c:pt idx="101">
                  <c:v>15</c:v>
                </c:pt>
                <c:pt idx="102">
                  <c:v>24</c:v>
                </c:pt>
                <c:pt idx="103">
                  <c:v>20</c:v>
                </c:pt>
                <c:pt idx="104">
                  <c:v>19</c:v>
                </c:pt>
                <c:pt idx="105">
                  <c:v>20</c:v>
                </c:pt>
                <c:pt idx="106">
                  <c:v>24</c:v>
                </c:pt>
                <c:pt idx="107">
                  <c:v>0</c:v>
                </c:pt>
                <c:pt idx="108">
                  <c:v>17</c:v>
                </c:pt>
                <c:pt idx="109">
                  <c:v>8</c:v>
                </c:pt>
                <c:pt idx="110">
                  <c:v>12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11</c:v>
                </c:pt>
                <c:pt idx="115">
                  <c:v>2</c:v>
                </c:pt>
                <c:pt idx="116">
                  <c:v>0</c:v>
                </c:pt>
                <c:pt idx="117">
                  <c:v>0</c:v>
                </c:pt>
                <c:pt idx="118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73816"/>
        <c:axId val="337379696"/>
      </c:barChart>
      <c:catAx>
        <c:axId val="33737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79696"/>
        <c:crosses val="autoZero"/>
        <c:auto val="1"/>
        <c:lblAlgn val="ctr"/>
        <c:lblOffset val="100"/>
        <c:noMultiLvlLbl val="0"/>
      </c:catAx>
      <c:valAx>
        <c:axId val="3373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73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Average Executive Orders</a:t>
            </a:r>
            <a:r>
              <a:rPr lang="en-US" sz="2000" baseline="0"/>
              <a:t> Per Year.  </a:t>
            </a:r>
          </a:p>
          <a:p>
            <a:pPr>
              <a:defRPr/>
            </a:pPr>
            <a:r>
              <a:rPr lang="en-US" baseline="0"/>
              <a:t>Note: data for Donald Trump only through March 2017</a:t>
            </a:r>
          </a:p>
          <a:p>
            <a:pPr>
              <a:defRPr/>
            </a:pPr>
            <a:r>
              <a:rPr lang="en-US" sz="1000" b="0" i="0" u="none" strike="noStrike" baseline="0">
                <a:effectLst/>
              </a:rPr>
              <a:t>Source: http://www.presidency.ucsb.edu/data/orders.php</a:t>
            </a:r>
            <a:r>
              <a:rPr lang="en-US" sz="1000" b="0" i="0" u="none" strike="noStrike" baseline="0"/>
              <a:t> </a:t>
            </a:r>
            <a:endParaRPr lang="en-US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Average /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Sheet2!$A$2:$A$46</c:f>
              <c:strCache>
                <c:ptCount val="45"/>
                <c:pt idx="0">
                  <c:v>George Washington</c:v>
                </c:pt>
                <c:pt idx="1">
                  <c:v>John Adams</c:v>
                </c:pt>
                <c:pt idx="2">
                  <c:v>Thomas Jefferson</c:v>
                </c:pt>
                <c:pt idx="3">
                  <c:v>James Madison</c:v>
                </c:pt>
                <c:pt idx="4">
                  <c:v>James Monroe</c:v>
                </c:pt>
                <c:pt idx="5">
                  <c:v>John Quincy Adams</c:v>
                </c:pt>
                <c:pt idx="6">
                  <c:v>Andrew Jackson</c:v>
                </c:pt>
                <c:pt idx="7">
                  <c:v>Martin van Buren</c:v>
                </c:pt>
                <c:pt idx="8">
                  <c:v>William Henry Harrison</c:v>
                </c:pt>
                <c:pt idx="9">
                  <c:v>John Tyler</c:v>
                </c:pt>
                <c:pt idx="10">
                  <c:v>James K. Polk</c:v>
                </c:pt>
                <c:pt idx="11">
                  <c:v>Zachary Taylor</c:v>
                </c:pt>
                <c:pt idx="12">
                  <c:v>Millard Fillmore</c:v>
                </c:pt>
                <c:pt idx="13">
                  <c:v>Franklin Pierce</c:v>
                </c:pt>
                <c:pt idx="14">
                  <c:v>James Buchanan</c:v>
                </c:pt>
                <c:pt idx="15">
                  <c:v>Abraham Lincoln</c:v>
                </c:pt>
                <c:pt idx="16">
                  <c:v>Andrew Johnson</c:v>
                </c:pt>
                <c:pt idx="17">
                  <c:v>Ulysses S. Grant</c:v>
                </c:pt>
                <c:pt idx="18">
                  <c:v>Rutherford B. Hayes</c:v>
                </c:pt>
                <c:pt idx="19">
                  <c:v>James Garfield</c:v>
                </c:pt>
                <c:pt idx="20">
                  <c:v>Chester Arthur</c:v>
                </c:pt>
                <c:pt idx="21">
                  <c:v>Grover Cleveland - I</c:v>
                </c:pt>
                <c:pt idx="22">
                  <c:v>Benjamin Harrison</c:v>
                </c:pt>
                <c:pt idx="23">
                  <c:v>Grover Cleveland - II</c:v>
                </c:pt>
                <c:pt idx="24">
                  <c:v>William McKinley</c:v>
                </c:pt>
                <c:pt idx="25">
                  <c:v>Theodore Roosevelt</c:v>
                </c:pt>
                <c:pt idx="26">
                  <c:v>William Howard Taft</c:v>
                </c:pt>
                <c:pt idx="27">
                  <c:v>Woodrow Wilson</c:v>
                </c:pt>
                <c:pt idx="28">
                  <c:v>Warren G. Harding</c:v>
                </c:pt>
                <c:pt idx="29">
                  <c:v>Calvin Coolidge</c:v>
                </c:pt>
                <c:pt idx="30">
                  <c:v>Herbert Hoover</c:v>
                </c:pt>
                <c:pt idx="31">
                  <c:v>Franklin D. Roosevelt</c:v>
                </c:pt>
                <c:pt idx="32">
                  <c:v>Harry S. Truman</c:v>
                </c:pt>
                <c:pt idx="33">
                  <c:v>Dwight D. Eisenhower</c:v>
                </c:pt>
                <c:pt idx="34">
                  <c:v>John F. Kennedy</c:v>
                </c:pt>
                <c:pt idx="35">
                  <c:v>Lyndon B. Johnson</c:v>
                </c:pt>
                <c:pt idx="36">
                  <c:v>Richard Nixon</c:v>
                </c:pt>
                <c:pt idx="37">
                  <c:v>Gerald R. Ford</c:v>
                </c:pt>
                <c:pt idx="38">
                  <c:v>Jimmy Carter</c:v>
                </c:pt>
                <c:pt idx="39">
                  <c:v>Ronald Reagan</c:v>
                </c:pt>
                <c:pt idx="40">
                  <c:v>George Bush</c:v>
                </c:pt>
                <c:pt idx="41">
                  <c:v>William J. Clinton</c:v>
                </c:pt>
                <c:pt idx="42">
                  <c:v>George W. Bush</c:v>
                </c:pt>
                <c:pt idx="43">
                  <c:v>Barack Obama</c:v>
                </c:pt>
                <c:pt idx="44">
                  <c:v>Donald J. Trump</c:v>
                </c:pt>
              </c:strCache>
            </c:strRef>
          </c:cat>
          <c:val>
            <c:numRef>
              <c:f>Sheet2!$D$2:$D$46</c:f>
              <c:numCache>
                <c:formatCode>General</c:formatCode>
                <c:ptCount val="45"/>
                <c:pt idx="0">
                  <c:v>1</c:v>
                </c:pt>
                <c:pt idx="1">
                  <c:v>0.25</c:v>
                </c:pt>
                <c:pt idx="2">
                  <c:v>0.5</c:v>
                </c:pt>
                <c:pt idx="3">
                  <c:v>0.13</c:v>
                </c:pt>
                <c:pt idx="4">
                  <c:v>0.13</c:v>
                </c:pt>
                <c:pt idx="5">
                  <c:v>0.75</c:v>
                </c:pt>
                <c:pt idx="6">
                  <c:v>1.5</c:v>
                </c:pt>
                <c:pt idx="7">
                  <c:v>2.5</c:v>
                </c:pt>
                <c:pt idx="8">
                  <c:v>0</c:v>
                </c:pt>
                <c:pt idx="9">
                  <c:v>4.3</c:v>
                </c:pt>
                <c:pt idx="10">
                  <c:v>4.5</c:v>
                </c:pt>
                <c:pt idx="11">
                  <c:v>3.7</c:v>
                </c:pt>
                <c:pt idx="12">
                  <c:v>4.5</c:v>
                </c:pt>
                <c:pt idx="13">
                  <c:v>9</c:v>
                </c:pt>
                <c:pt idx="14">
                  <c:v>4</c:v>
                </c:pt>
                <c:pt idx="15">
                  <c:v>12</c:v>
                </c:pt>
                <c:pt idx="16">
                  <c:v>20</c:v>
                </c:pt>
                <c:pt idx="17">
                  <c:v>27</c:v>
                </c:pt>
                <c:pt idx="18">
                  <c:v>23</c:v>
                </c:pt>
                <c:pt idx="19">
                  <c:v>11</c:v>
                </c:pt>
                <c:pt idx="20">
                  <c:v>28</c:v>
                </c:pt>
                <c:pt idx="21">
                  <c:v>28</c:v>
                </c:pt>
                <c:pt idx="22">
                  <c:v>36</c:v>
                </c:pt>
                <c:pt idx="23">
                  <c:v>35</c:v>
                </c:pt>
                <c:pt idx="24">
                  <c:v>41</c:v>
                </c:pt>
                <c:pt idx="25">
                  <c:v>145</c:v>
                </c:pt>
                <c:pt idx="26">
                  <c:v>181</c:v>
                </c:pt>
                <c:pt idx="27">
                  <c:v>225</c:v>
                </c:pt>
                <c:pt idx="28">
                  <c:v>217</c:v>
                </c:pt>
                <c:pt idx="29">
                  <c:v>215</c:v>
                </c:pt>
                <c:pt idx="30">
                  <c:v>242</c:v>
                </c:pt>
                <c:pt idx="31">
                  <c:v>307</c:v>
                </c:pt>
                <c:pt idx="32">
                  <c:v>117</c:v>
                </c:pt>
                <c:pt idx="33">
                  <c:v>61</c:v>
                </c:pt>
                <c:pt idx="34">
                  <c:v>75</c:v>
                </c:pt>
                <c:pt idx="35">
                  <c:v>63</c:v>
                </c:pt>
                <c:pt idx="36">
                  <c:v>62</c:v>
                </c:pt>
                <c:pt idx="37">
                  <c:v>69</c:v>
                </c:pt>
                <c:pt idx="38">
                  <c:v>80</c:v>
                </c:pt>
                <c:pt idx="39">
                  <c:v>48</c:v>
                </c:pt>
                <c:pt idx="40">
                  <c:v>42</c:v>
                </c:pt>
                <c:pt idx="41">
                  <c:v>46</c:v>
                </c:pt>
                <c:pt idx="42">
                  <c:v>36</c:v>
                </c:pt>
                <c:pt idx="43">
                  <c:v>35</c:v>
                </c:pt>
                <c:pt idx="4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75776"/>
        <c:axId val="337376168"/>
      </c:barChart>
      <c:catAx>
        <c:axId val="3373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76168"/>
        <c:crosses val="autoZero"/>
        <c:auto val="1"/>
        <c:lblAlgn val="ctr"/>
        <c:lblOffset val="100"/>
        <c:noMultiLvlLbl val="0"/>
      </c:catAx>
      <c:valAx>
        <c:axId val="33737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7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i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i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i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i="0">
                <a:latin typeface="Times New Roman" panose="02020603050405020304" pitchFamily="18" charset="0"/>
              </a:defRPr>
            </a:lvl1pPr>
          </a:lstStyle>
          <a:p>
            <a:fld id="{496F8BFD-2304-4B1E-A5DA-10635BA1B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Recall that the Founders feared a strong central executive.  As the text notes, however, the unitary president faces no collective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action problems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which has helped presidents consolidate power.</a:t>
            </a:r>
          </a:p>
          <a:p>
            <a:pPr marL="171450" indent="-171450">
              <a:buFontTx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Presidents are now seen as more powerful than in the early decades of the United States.  That power increases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their ability 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to serve as leaders and to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influence public 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policy.  At the same time, with that increased power and prestige, modern presidents receive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disproportionate blame 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economic problems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domestic policy failures, and foreign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policy problems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345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Fig. 6.4 Signing Statement on Constitutional Interpretation</a:t>
            </a:r>
          </a:p>
          <a:p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Source: Lyn Ragsdale, </a:t>
            </a:r>
            <a:r>
              <a:rPr lang="en-US" altLang="en-US" i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Vital Statistics on the Presidency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3rd ed. (Washington, DC: Congressional Quarterly Press, 2009), pp. 460–62.</a:t>
            </a:r>
            <a:endParaRPr lang="en-US" altLang="en-US" b="1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4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Federalists argued that the country needed a strong executive who would respond decisively to crises (domestic and foreign) and enforce the laws uniformly and fairly.</a:t>
            </a:r>
          </a:p>
        </p:txBody>
      </p:sp>
    </p:spTree>
    <p:extLst>
      <p:ext uri="{BB962C8B-B14F-4D97-AF65-F5344CB8AC3E}">
        <p14:creationId xmlns:p14="http://schemas.microsoft.com/office/powerpoint/2010/main" val="163656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Constitutional Powers of the Presidency</a:t>
            </a:r>
            <a:endParaRPr lang="en-US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Constitutional Powers of the Presidency</a:t>
            </a:r>
            <a:endParaRPr lang="en-US" altLang="en-US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D118DD-BC8C-4B1C-8BB1-ABA514160568}" type="slidenum">
              <a:rPr lang="en-US" altLang="en-US" sz="1200" i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200" i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I can sustain the veto for </a:t>
            </a:r>
            <a:r>
              <a:rPr lang="en-US" altLang="en-US" dirty="0" err="1" smtClean="0">
                <a:cs typeface="Arial" panose="020B0604020202020204" pitchFamily="34" charset="0"/>
              </a:rPr>
              <a:t>sq</a:t>
            </a:r>
            <a:r>
              <a:rPr lang="en-US" altLang="en-US" dirty="0" smtClean="0">
                <a:cs typeface="Arial" panose="020B0604020202020204" pitchFamily="34" charset="0"/>
              </a:rPr>
              <a:t> 3</a:t>
            </a:r>
            <a:r>
              <a:rPr lang="en-US" altLang="en-US" smtClean="0">
                <a:cs typeface="Arial" panose="020B0604020202020204" pitchFamily="34" charset="0"/>
              </a:rPr>
              <a:t>, thereby </a:t>
            </a:r>
            <a:r>
              <a:rPr lang="en-US" altLang="en-US" dirty="0" smtClean="0">
                <a:cs typeface="Arial" panose="020B0604020202020204" pitchFamily="34" charset="0"/>
              </a:rPr>
              <a:t>preventing the majority from getting what it prefers.  </a:t>
            </a:r>
            <a:r>
              <a:rPr lang="en-US" altLang="en-US" dirty="0" err="1" smtClean="0">
                <a:cs typeface="Arial" panose="020B0604020202020204" pitchFamily="34" charset="0"/>
              </a:rPr>
              <a:t>Sq</a:t>
            </a:r>
            <a:r>
              <a:rPr lang="en-US" altLang="en-US" dirty="0" smtClean="0">
                <a:cs typeface="Arial" panose="020B0604020202020204" pitchFamily="34" charset="0"/>
              </a:rPr>
              <a:t> 4, they don’t have </a:t>
            </a:r>
            <a:r>
              <a:rPr lang="en-US" altLang="en-US" smtClean="0">
                <a:cs typeface="Arial" panose="020B0604020202020204" pitchFamily="34" charset="0"/>
              </a:rPr>
              <a:t>to be </a:t>
            </a:r>
            <a:r>
              <a:rPr lang="en-US" altLang="en-US" dirty="0" smtClean="0">
                <a:cs typeface="Arial" panose="020B0604020202020204" pitchFamily="34" charset="0"/>
              </a:rPr>
              <a:t>strategic to get something through – we agree. </a:t>
            </a:r>
            <a:r>
              <a:rPr lang="en-US" altLang="en-US" dirty="0" err="1" smtClean="0">
                <a:cs typeface="Arial" panose="020B0604020202020204" pitchFamily="34" charset="0"/>
              </a:rPr>
              <a:t>Sq</a:t>
            </a:r>
            <a:r>
              <a:rPr lang="en-US" altLang="en-US" dirty="0" smtClean="0">
                <a:cs typeface="Arial" panose="020B0604020202020204" pitchFamily="34" charset="0"/>
              </a:rPr>
              <a:t> 1 there is </a:t>
            </a:r>
            <a:r>
              <a:rPr lang="en-US" altLang="en-US" smtClean="0">
                <a:cs typeface="Arial" panose="020B0604020202020204" pitchFamily="34" charset="0"/>
              </a:rPr>
              <a:t>a bargain to be </a:t>
            </a:r>
            <a:r>
              <a:rPr lang="en-US" altLang="en-US" dirty="0" smtClean="0">
                <a:cs typeface="Arial" panose="020B0604020202020204" pitchFamily="34" charset="0"/>
              </a:rPr>
              <a:t>struck.  Can I leverage my veto power to persuade them to adopt more than 8.5.  SQ 2 – veto doesn’t </a:t>
            </a:r>
            <a:r>
              <a:rPr lang="en-US" altLang="en-US" smtClean="0">
                <a:cs typeface="Arial" panose="020B0604020202020204" pitchFamily="34" charset="0"/>
              </a:rPr>
              <a:t>matter because </a:t>
            </a:r>
            <a:r>
              <a:rPr lang="en-US" altLang="en-US" dirty="0" smtClean="0">
                <a:cs typeface="Arial" panose="020B0604020202020204" pitchFamily="34" charset="0"/>
              </a:rPr>
              <a:t>there is no majority support for </a:t>
            </a:r>
            <a:r>
              <a:rPr lang="en-US" altLang="en-US" smtClean="0">
                <a:cs typeface="Arial" panose="020B0604020202020204" pitchFamily="34" charset="0"/>
              </a:rPr>
              <a:t>any bill </a:t>
            </a:r>
            <a:r>
              <a:rPr lang="en-US" altLang="en-US" dirty="0" smtClean="0">
                <a:cs typeface="Arial" panose="020B0604020202020204" pitchFamily="34" charset="0"/>
              </a:rPr>
              <a:t>to change policy.   </a:t>
            </a:r>
          </a:p>
        </p:txBody>
      </p:sp>
    </p:spTree>
    <p:extLst>
      <p:ext uri="{BB962C8B-B14F-4D97-AF65-F5344CB8AC3E}">
        <p14:creationId xmlns:p14="http://schemas.microsoft.com/office/powerpoint/2010/main" val="217449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Source: John T. Woolley and Gerhard Peters, eds., </a:t>
            </a:r>
            <a:r>
              <a:rPr lang="en-US" altLang="en-US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The American Presidency Projects 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(Santa Barbara, CA: University of </a:t>
            </a:r>
            <a:r>
              <a:rPr lang="it-IT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California, 1999–2010), www.presidency.ucsb.edu/data/vetoes.php .</a:t>
            </a:r>
            <a:endParaRPr lang="en-US" altLang="en-US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*The yearly </a:t>
            </a:r>
            <a:r>
              <a:rPr lang="en-US" altLang="en-US" smtClean="0">
                <a:ea typeface="ＭＳ Ｐゴシック" panose="020B0600070205080204" pitchFamily="34" charset="-128"/>
                <a:cs typeface="Arial" panose="020B0604020202020204" pitchFamily="34" charset="0"/>
              </a:rPr>
              <a:t>average number of public activities by 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presidents, including major speeches, news conferences, minor speeches,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and U.S. appearances, including those in Washington D.C. Excluded are specifically political activities.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**Through 2007 only.</a:t>
            </a:r>
          </a:p>
          <a:p>
            <a:r>
              <a:rPr lang="en-US" altLang="en-US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Fig 6.1 </a:t>
            </a:r>
            <a:r>
              <a:rPr lang="en-US" alt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Presidential Public </a:t>
            </a:r>
            <a:r>
              <a:rPr lang="en-US" altLang="en-US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Activities in the United States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Source: Lyn Ragsdale, </a:t>
            </a:r>
            <a:r>
              <a:rPr lang="en-US" altLang="en-US" i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Vital Statistics on the Presidency, 3rd ed. (Washington, DC: Congressional Quarterly Press, 2009)</a:t>
            </a:r>
            <a:r>
              <a:rPr lang="en-US" altLang="en-US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, p. 207.</a:t>
            </a:r>
            <a:endParaRPr lang="en-US" altLang="en-US" b="1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90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Obama</a:t>
            </a:r>
            <a:r>
              <a:rPr lang="en-US" baseline="0" dirty="0" smtClean="0"/>
              <a:t> White House staff in 2012 – 468 https://obamawhitehouse.archives.gov/briefing-room/disclosures/annual-records/2012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F8BFD-2304-4B1E-A5DA-10635BA1B0A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43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  <a:defRPr/>
            </a:pPr>
            <a:r>
              <a:rPr lang="en-US" dirty="0" smtClean="0">
                <a:ea typeface="ＭＳ Ｐゴシック" charset="-128"/>
              </a:rPr>
              <a:t>While these institutions are standard for the </a:t>
            </a:r>
            <a:r>
              <a:rPr lang="en-US" smtClean="0">
                <a:ea typeface="ＭＳ Ｐゴシック" charset="-128"/>
              </a:rPr>
              <a:t>executive branches </a:t>
            </a:r>
            <a:r>
              <a:rPr lang="en-US" dirty="0" smtClean="0">
                <a:ea typeface="ＭＳ Ｐゴシック" charset="-128"/>
              </a:rPr>
              <a:t>today, none of these </a:t>
            </a:r>
            <a:r>
              <a:rPr lang="en-US" smtClean="0">
                <a:ea typeface="ＭＳ Ｐゴシック" charset="-128"/>
              </a:rPr>
              <a:t>existed before </a:t>
            </a:r>
            <a:r>
              <a:rPr lang="en-US" dirty="0" smtClean="0">
                <a:ea typeface="ＭＳ Ｐゴシック" charset="-128"/>
              </a:rPr>
              <a:t>FDR took office.</a:t>
            </a:r>
          </a:p>
          <a:p>
            <a:pPr marL="171450" indent="-171450">
              <a:buFontTx/>
              <a:buChar char="•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b="1" dirty="0" smtClean="0">
                <a:ea typeface="ＭＳ Ｐゴシック" charset="-128"/>
              </a:rPr>
              <a:t>Fig. 6.2 </a:t>
            </a:r>
            <a:r>
              <a:rPr lang="en-US" b="1" dirty="0" smtClean="0"/>
              <a:t>The Modern Presidency</a:t>
            </a:r>
            <a:r>
              <a:rPr lang="en-US" b="1" smtClean="0"/>
              <a:t>: Bureaucratic </a:t>
            </a:r>
            <a:r>
              <a:rPr lang="en-US" b="1" dirty="0" smtClean="0"/>
              <a:t>Institutions in </a:t>
            </a:r>
            <a:r>
              <a:rPr lang="en-US" b="1" smtClean="0"/>
              <a:t>the Obama </a:t>
            </a:r>
            <a:r>
              <a:rPr lang="en-US" b="1" dirty="0" smtClean="0"/>
              <a:t>Administration</a:t>
            </a:r>
            <a:endParaRPr lang="en-US" b="1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29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CF5C5-D0A9-41E0-A5C8-D6DC2700BB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8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8400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5650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51354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903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28811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5481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CD51B-A70C-42E7-AFA7-F6783CCB37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2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ED4D-B368-4F0B-AFFA-93A74C8EB0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B7B98-01EB-46DE-8CD9-AA74BC3F9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45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E1311-9E24-4864-BD41-899342B01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70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A555-127B-4764-BD08-3BCC0FBBF8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5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374B4-4186-4240-870D-38C610F1C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88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DCE17-C6E3-49F3-A04A-9C2422CDF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914B-82BE-4481-98F5-E104BCD93F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77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108A-D62E-4AF6-8FF9-12A4559660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AF75-FC43-49E4-A8A0-8916C35B9F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51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EA17-2AE8-491E-BF87-3F1BA2713C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32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0305-97B2-4271-B9FF-D5AC442513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3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D305-7877-401A-86D4-3D455F6AFD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6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DE43-61C3-4C13-9C9F-81160FC2F8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3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7CF2DA-347A-4C93-A5BB-F429320A29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69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1139825"/>
            <a:ext cx="7239000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Topic 11: The Presidency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Times New Roman" panose="02020603050405020304" pitchFamily="18" charset="0"/>
              </a:rPr>
              <a:t>Executive institutions and politics </a:t>
            </a:r>
            <a:endParaRPr lang="en-US" altLang="en-US" smtClean="0"/>
          </a:p>
        </p:txBody>
      </p:sp>
      <p:sp>
        <p:nvSpPr>
          <p:cNvPr id="410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AE9E6F-0675-45C3-944A-3FB93D5E7146}" type="slidenum">
              <a:rPr lang="en-US" altLang="en-US" sz="1200" i="0"/>
              <a:pPr eaLnBrk="1" hangingPunct="1"/>
              <a:t>1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Electoral College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>
                <a:cs typeface="Times New Roman" panose="02020603050405020304" pitchFamily="18" charset="0"/>
              </a:rPr>
              <a:t>“Faithless electors” are rare – the electoral college does not exercise independent judgment.</a:t>
            </a:r>
            <a:endParaRPr lang="en-US" alt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smtClean="0"/>
              <a:t>Absolute </a:t>
            </a:r>
            <a:r>
              <a:rPr lang="en-US" altLang="en-US" sz="2100" dirty="0" smtClean="0"/>
              <a:t>majority of votes in the "electoral college."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That is, 538/2=269 + 1= 270 votes.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Each state has </a:t>
            </a:r>
            <a:r>
              <a:rPr lang="en-US" altLang="en-US" sz="2100" smtClean="0"/>
              <a:t>a number </a:t>
            </a:r>
            <a:r>
              <a:rPr lang="en-US" altLang="en-US" sz="2100" dirty="0" smtClean="0"/>
              <a:t>of votes equal to </a:t>
            </a:r>
            <a:r>
              <a:rPr lang="en-US" altLang="en-US" sz="2100" smtClean="0"/>
              <a:t>its membership </a:t>
            </a:r>
            <a:r>
              <a:rPr lang="en-US" altLang="en-US" sz="2100" dirty="0" smtClean="0"/>
              <a:t>in the House and Senate, e.g. TN 9+2; CA 53+2; WY: 1+2.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Most states allocate their electoral votes as </a:t>
            </a:r>
            <a:r>
              <a:rPr lang="en-US" altLang="en-US" sz="2100" smtClean="0"/>
              <a:t>a bloc </a:t>
            </a:r>
            <a:r>
              <a:rPr lang="en-US" altLang="en-US" sz="2100" dirty="0" smtClean="0"/>
              <a:t>to the winner of a plurality of popular votes in their state. 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In 2004 VA had a result of  54</a:t>
            </a:r>
            <a:r>
              <a:rPr lang="en-US" altLang="en-US" sz="2000" smtClean="0"/>
              <a:t>% Bush</a:t>
            </a:r>
            <a:r>
              <a:rPr lang="en-US" altLang="en-US" sz="2000" dirty="0" smtClean="0"/>
              <a:t>, 46% Kerry, </a:t>
            </a:r>
            <a:r>
              <a:rPr lang="en-US" altLang="en-US" sz="2000" smtClean="0"/>
              <a:t>so Bush </a:t>
            </a:r>
            <a:r>
              <a:rPr lang="en-US" altLang="en-US" sz="2000" dirty="0" smtClean="0"/>
              <a:t>got all 13 votes. 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 smtClean="0"/>
              <a:t>In 2008, 2012, and 2016 Democratic candidates won more votes than </a:t>
            </a:r>
            <a:r>
              <a:rPr lang="en-US" altLang="en-US" sz="2000" smtClean="0"/>
              <a:t>the Republican </a:t>
            </a:r>
            <a:r>
              <a:rPr lang="en-US" altLang="en-US" sz="2000" dirty="0" smtClean="0"/>
              <a:t>candidate, and won all of Virginia’s electoral votes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100" dirty="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500" dirty="0" smtClean="0"/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5E9B6D-E3BB-4051-8A1A-E4C5B7058232}" type="slidenum">
              <a:rPr lang="en-US" altLang="en-US" sz="1200" i="0"/>
              <a:pPr eaLnBrk="1" hangingPunct="1"/>
              <a:t>10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smtClean="0"/>
              <a:t>Why the Electoral College Sometimes Chooses the Less Popular Candidate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153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500" dirty="0" smtClean="0"/>
              <a:t>In 2016, the vote for Trump was distributed more efficiently than Clinton’s vote.   Suppose there were just five states. 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2500" dirty="0" smtClean="0"/>
              <a:t>In the example above, Clinton has a majority of the popular vote (14 of 25 votes), but looses in the electoral college. </a:t>
            </a:r>
          </a:p>
          <a:p>
            <a:pPr eaLnBrk="1" hangingPunct="1"/>
            <a:endParaRPr lang="en-US" altLang="en-US" sz="25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 dirty="0" smtClean="0"/>
          </a:p>
        </p:txBody>
      </p:sp>
      <p:graphicFrame>
        <p:nvGraphicFramePr>
          <p:cNvPr id="12800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7002167"/>
              </p:ext>
            </p:extLst>
          </p:nvPr>
        </p:nvGraphicFramePr>
        <p:xfrm>
          <a:off x="1066800" y="3200400"/>
          <a:ext cx="7243763" cy="1179513"/>
        </p:xfrm>
        <a:graphic>
          <a:graphicData uri="http://schemas.openxmlformats.org/drawingml/2006/table">
            <a:tbl>
              <a:tblPr/>
              <a:tblGrid>
                <a:gridCol w="1390650"/>
                <a:gridCol w="1390650"/>
                <a:gridCol w="1390650"/>
                <a:gridCol w="1550988"/>
                <a:gridCol w="1520825"/>
              </a:tblGrid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TTTCC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TTTCC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TTTCC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TTCCC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CCCCC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43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32B7C6-EDC5-485C-BD6E-8E2288B8C45C}" type="slidenum">
              <a:rPr lang="en-US" altLang="en-US" sz="1200" i="0"/>
              <a:pPr eaLnBrk="1" hangingPunct="1"/>
              <a:t>11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Sources of Presidential Power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7313613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500" dirty="0" smtClean="0"/>
              <a:t>Expressed powers – explicitly stated in the constitution.  (e.g. veto power, power to take care that the </a:t>
            </a:r>
            <a:r>
              <a:rPr lang="en-US" altLang="en-US" sz="2500" smtClean="0"/>
              <a:t>laws be </a:t>
            </a:r>
            <a:r>
              <a:rPr lang="en-US" altLang="en-US" sz="2500" dirty="0" smtClean="0"/>
              <a:t>faithfully executed.)</a:t>
            </a:r>
          </a:p>
          <a:p>
            <a:pPr eaLnBrk="1" hangingPunct="1"/>
            <a:r>
              <a:rPr lang="en-US" altLang="en-US" sz="2500" dirty="0" smtClean="0"/>
              <a:t>Delegated powers – Constitutional powers assigned to one agency (e.g. the Congress</a:t>
            </a:r>
            <a:r>
              <a:rPr lang="en-US" altLang="en-US" sz="2500" smtClean="0"/>
              <a:t>) but exercised by </a:t>
            </a:r>
            <a:r>
              <a:rPr lang="en-US" altLang="en-US" sz="2500" dirty="0" smtClean="0"/>
              <a:t>another (e.g. the President) with the express permission of the first. (e.g. pollution regulation). </a:t>
            </a:r>
          </a:p>
          <a:p>
            <a:pPr eaLnBrk="1" hangingPunct="1"/>
            <a:r>
              <a:rPr lang="en-US" altLang="en-US" sz="2500" dirty="0" smtClean="0"/>
              <a:t>Inherent powers – powers </a:t>
            </a:r>
            <a:r>
              <a:rPr lang="en-US" altLang="en-US" sz="2500" smtClean="0"/>
              <a:t>claimed by </a:t>
            </a:r>
            <a:r>
              <a:rPr lang="en-US" altLang="en-US" sz="2500" dirty="0" smtClean="0"/>
              <a:t>a president that are not expressed in the Constitution</a:t>
            </a:r>
            <a:r>
              <a:rPr lang="en-US" altLang="en-US" sz="2500" smtClean="0"/>
              <a:t>, but </a:t>
            </a:r>
            <a:r>
              <a:rPr lang="en-US" altLang="en-US" sz="2500" dirty="0" smtClean="0"/>
              <a:t>are inferred from it. (e.g. executive privilege).  </a:t>
            </a: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53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03F22D-43CA-4593-9356-4EA3F17666F8}" type="slidenum">
              <a:rPr lang="en-US" altLang="en-US" sz="1200" i="0"/>
              <a:pPr eaLnBrk="1" hangingPunct="1"/>
              <a:t>12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Constitutional Bases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of Presidential Power</a:t>
            </a:r>
          </a:p>
        </p:txBody>
      </p:sp>
      <p:pic>
        <p:nvPicPr>
          <p:cNvPr id="16387" name="Content Placeholder 4" descr="182a_Kollman_CH0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50724"/>
            <a:ext cx="7239000" cy="4182276"/>
          </a:xfrm>
        </p:spPr>
      </p:pic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BAF089-716C-4EB7-B267-D380F4B661B0}" type="slidenum">
              <a:rPr lang="en-US" altLang="en-US" sz="1200" i="0"/>
              <a:pPr eaLnBrk="1" hangingPunct="1"/>
              <a:t>13</a:t>
            </a:fld>
            <a:endParaRPr lang="en-US" altLang="en-US" sz="12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Constitutional Bases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of Presidential Power</a:t>
            </a:r>
          </a:p>
        </p:txBody>
      </p:sp>
      <p:pic>
        <p:nvPicPr>
          <p:cNvPr id="17411" name="Content Placeholder 4" descr="182b_Kollman_CH0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8" y="1828800"/>
            <a:ext cx="8039528" cy="3810000"/>
          </a:xfrm>
        </p:spPr>
      </p:pic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9D3024-B779-455F-AF37-62D7DB954570}" type="slidenum">
              <a:rPr lang="en-US" altLang="en-US" sz="1200" i="0"/>
              <a:pPr eaLnBrk="1" hangingPunct="1"/>
              <a:t>14</a:t>
            </a:fld>
            <a:endParaRPr lang="en-US" altLang="en-US" sz="12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Unitary Executive</a:t>
            </a:r>
          </a:p>
          <a:p>
            <a:r>
              <a:rPr lang="en-US" altLang="en-US" smtClean="0"/>
              <a:t>Expressed, delegated, and inherent powers.</a:t>
            </a:r>
          </a:p>
          <a:p>
            <a:r>
              <a:rPr lang="en-US" altLang="en-US" smtClean="0"/>
              <a:t>Chosen through electoral college. </a:t>
            </a: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6E6A81-9571-46B3-AD70-CA5158639D90}" type="slidenum">
              <a:rPr lang="en-US" altLang="en-US" sz="1200" i="0"/>
              <a:pPr eaLnBrk="1" hangingPunct="1"/>
              <a:t>15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The President and Congress: </a:t>
            </a:r>
            <a:br>
              <a:rPr lang="en-US" altLang="en-US" smtClean="0"/>
            </a:br>
            <a:r>
              <a:rPr lang="en-US" altLang="en-US" smtClean="0"/>
              <a:t>Veto Power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Article 1, Section 7: President can veto legislation </a:t>
            </a:r>
            <a:r>
              <a:rPr lang="en-US" altLang="en-US" smtClean="0"/>
              <a:t>passed by </a:t>
            </a:r>
            <a:r>
              <a:rPr lang="en-US" altLang="en-US" dirty="0" smtClean="0"/>
              <a:t>Congress, although Congress can overturn veto with 2/3 majorities </a:t>
            </a:r>
            <a:r>
              <a:rPr lang="en-US" altLang="en-US" smtClean="0"/>
              <a:t>in both </a:t>
            </a:r>
            <a:r>
              <a:rPr lang="en-US" altLang="en-US" dirty="0" smtClean="0"/>
              <a:t>House and Senate. </a:t>
            </a:r>
          </a:p>
          <a:p>
            <a:pPr lvl="1" eaLnBrk="1" hangingPunct="1"/>
            <a:r>
              <a:rPr lang="en-US" altLang="en-US" dirty="0" smtClean="0"/>
              <a:t>Veto used 1448 times from 1789-1992, with 104 successful overrides.  Also 1067 pocket vetoes.</a:t>
            </a:r>
          </a:p>
          <a:p>
            <a:pPr eaLnBrk="1" hangingPunct="1"/>
            <a:r>
              <a:rPr lang="en-US" altLang="en-US" dirty="0" smtClean="0"/>
              <a:t>President and the political ‘agenda’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F76092-408B-46FA-95CE-C1DDA05A8212}" type="slidenum">
              <a:rPr lang="en-US" altLang="en-US" sz="1200" i="0"/>
              <a:pPr eaLnBrk="1" hangingPunct="1"/>
              <a:t>16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F7162-BB2C-4AE3-8088-0A02FE81CC15}" type="slidenum">
              <a:rPr lang="en-US" altLang="en-US" sz="1200" i="0"/>
              <a:pPr eaLnBrk="1" hangingPunct="1"/>
              <a:t>17</a:t>
            </a:fld>
            <a:endParaRPr lang="en-US" altLang="en-US" sz="1200" i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447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Process Box </a:t>
            </a:r>
            <a:r>
              <a:rPr lang="en-US" altLang="en-US" dirty="0" smtClean="0"/>
              <a:t>6.1 top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4FEF37-2D0E-4229-B6FD-E37FB97E19F0}" type="slidenum">
              <a:rPr lang="en-US" altLang="en-US" sz="1200" i="0"/>
              <a:pPr eaLnBrk="1" hangingPunct="1"/>
              <a:t>18</a:t>
            </a:fld>
            <a:endParaRPr lang="en-US" altLang="en-US" sz="1200" i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43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Process Box 6.1  bottom</a:t>
            </a:r>
            <a:endParaRPr lang="en-US" altLang="en-US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Veto Power and its limits</a:t>
            </a:r>
          </a:p>
        </p:txBody>
      </p:sp>
      <p:sp>
        <p:nvSpPr>
          <p:cNvPr id="225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25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ABB9EF-E084-4FBC-A3D3-C0F3C57DCDEF}" type="slidenum">
              <a:rPr lang="en-US" altLang="en-US" sz="1200" i="0"/>
              <a:pPr eaLnBrk="1" hangingPunct="1"/>
              <a:t>19</a:t>
            </a:fld>
            <a:endParaRPr lang="en-US" altLang="en-US" sz="1200" i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371600" y="3352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895600"/>
            <a:ext cx="4379913" cy="2138363"/>
            <a:chOff x="336" y="1824"/>
            <a:chExt cx="2759" cy="1347"/>
          </a:xfrm>
        </p:grpSpPr>
        <p:sp>
          <p:nvSpPr>
            <p:cNvPr id="22550" name="Text Box 5"/>
            <p:cNvSpPr txBox="1">
              <a:spLocks noChangeArrowheads="1"/>
            </p:cNvSpPr>
            <p:nvPr/>
          </p:nvSpPr>
          <p:spPr bwMode="auto">
            <a:xfrm>
              <a:off x="1248" y="1824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2551" name="Line 6"/>
            <p:cNvSpPr>
              <a:spLocks noChangeShapeType="1"/>
            </p:cNvSpPr>
            <p:nvPr/>
          </p:nvSpPr>
          <p:spPr bwMode="auto">
            <a:xfrm rot="4528320" flipH="1" flipV="1">
              <a:off x="896" y="2176"/>
              <a:ext cx="477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52" name="Text Box 7"/>
            <p:cNvSpPr txBox="1">
              <a:spLocks noChangeArrowheads="1"/>
            </p:cNvSpPr>
            <p:nvPr/>
          </p:nvSpPr>
          <p:spPr bwMode="auto">
            <a:xfrm>
              <a:off x="336" y="2880"/>
              <a:ext cx="27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0">
                  <a:latin typeface="Times New Roman" panose="02020603050405020304" pitchFamily="18" charset="0"/>
                </a:rPr>
                <a:t>Position of Congressional Median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95400" y="2327275"/>
            <a:ext cx="5086350" cy="1905000"/>
            <a:chOff x="816" y="1466"/>
            <a:chExt cx="3204" cy="1200"/>
          </a:xfrm>
        </p:grpSpPr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2448" y="1824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0">
                  <a:latin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2542" name="Line 10"/>
            <p:cNvSpPr>
              <a:spLocks noChangeShapeType="1"/>
            </p:cNvSpPr>
            <p:nvPr/>
          </p:nvSpPr>
          <p:spPr bwMode="auto">
            <a:xfrm flipV="1">
              <a:off x="2592" y="17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3" name="Line 11"/>
            <p:cNvSpPr>
              <a:spLocks noChangeShapeType="1"/>
            </p:cNvSpPr>
            <p:nvPr/>
          </p:nvSpPr>
          <p:spPr bwMode="auto">
            <a:xfrm>
              <a:off x="816" y="17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4" name="Line 12"/>
            <p:cNvSpPr>
              <a:spLocks noChangeShapeType="1"/>
            </p:cNvSpPr>
            <p:nvPr/>
          </p:nvSpPr>
          <p:spPr bwMode="auto">
            <a:xfrm flipV="1">
              <a:off x="2592" y="17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5" name="Line 13"/>
            <p:cNvSpPr>
              <a:spLocks noChangeShapeType="1"/>
            </p:cNvSpPr>
            <p:nvPr/>
          </p:nvSpPr>
          <p:spPr bwMode="auto">
            <a:xfrm>
              <a:off x="2592" y="17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1094" y="1466"/>
              <a:ext cx="13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0" dirty="0">
                  <a:latin typeface="Times New Roman" panose="02020603050405020304" pitchFamily="18" charset="0"/>
                </a:rPr>
                <a:t>2/3 </a:t>
              </a:r>
              <a:r>
                <a:rPr lang="en-US" altLang="en-US" sz="2400" i="0">
                  <a:latin typeface="Times New Roman" panose="02020603050405020304" pitchFamily="18" charset="0"/>
                </a:rPr>
                <a:t>of </a:t>
              </a:r>
              <a:r>
                <a:rPr lang="en-US" altLang="en-US" sz="2400" i="0" smtClean="0">
                  <a:latin typeface="Times New Roman" panose="02020603050405020304" pitchFamily="18" charset="0"/>
                </a:rPr>
                <a:t>Members</a:t>
              </a:r>
              <a:endParaRPr lang="en-US" altLang="en-US" sz="2400" i="0" dirty="0">
                <a:latin typeface="Times New Roman" panose="02020603050405020304" pitchFamily="18" charset="0"/>
              </a:endParaRPr>
            </a:p>
          </p:txBody>
        </p:sp>
        <p:sp>
          <p:nvSpPr>
            <p:cNvPr id="22547" name="Text Box 15"/>
            <p:cNvSpPr txBox="1">
              <a:spLocks noChangeArrowheads="1"/>
            </p:cNvSpPr>
            <p:nvPr/>
          </p:nvSpPr>
          <p:spPr bwMode="auto">
            <a:xfrm>
              <a:off x="2678" y="1466"/>
              <a:ext cx="13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0" dirty="0">
                  <a:latin typeface="Times New Roman" panose="02020603050405020304" pitchFamily="18" charset="0"/>
                </a:rPr>
                <a:t>1/3 </a:t>
              </a:r>
              <a:r>
                <a:rPr lang="en-US" altLang="en-US" sz="2400" i="0">
                  <a:latin typeface="Times New Roman" panose="02020603050405020304" pitchFamily="18" charset="0"/>
                </a:rPr>
                <a:t>of </a:t>
              </a:r>
              <a:r>
                <a:rPr lang="en-US" altLang="en-US" sz="2400" i="0" smtClean="0">
                  <a:latin typeface="Times New Roman" panose="02020603050405020304" pitchFamily="18" charset="0"/>
                </a:rPr>
                <a:t>Members</a:t>
              </a:r>
              <a:endParaRPr lang="en-US" altLang="en-US" sz="2400" i="0" dirty="0">
                <a:latin typeface="Times New Roman" panose="02020603050405020304" pitchFamily="18" charset="0"/>
              </a:endParaRPr>
            </a:p>
          </p:txBody>
        </p:sp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 flipV="1">
              <a:off x="2592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9" name="Text Box 17"/>
            <p:cNvSpPr txBox="1">
              <a:spLocks noChangeArrowheads="1"/>
            </p:cNvSpPr>
            <p:nvPr/>
          </p:nvSpPr>
          <p:spPr bwMode="auto">
            <a:xfrm>
              <a:off x="2198" y="2378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0">
                  <a:latin typeface="Times New Roman" panose="02020603050405020304" pitchFamily="18" charset="0"/>
                </a:rPr>
                <a:t>Veto pivot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927725" y="2886075"/>
            <a:ext cx="2613025" cy="2032000"/>
            <a:chOff x="3734" y="1818"/>
            <a:chExt cx="1646" cy="1280"/>
          </a:xfrm>
        </p:grpSpPr>
        <p:sp>
          <p:nvSpPr>
            <p:cNvPr id="22538" name="Text Box 19"/>
            <p:cNvSpPr txBox="1">
              <a:spLocks noChangeArrowheads="1"/>
            </p:cNvSpPr>
            <p:nvPr/>
          </p:nvSpPr>
          <p:spPr bwMode="auto">
            <a:xfrm>
              <a:off x="3782" y="1818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i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22539" name="Line 20"/>
            <p:cNvSpPr>
              <a:spLocks noChangeShapeType="1"/>
            </p:cNvSpPr>
            <p:nvPr/>
          </p:nvSpPr>
          <p:spPr bwMode="auto">
            <a:xfrm flipH="1" flipV="1">
              <a:off x="3936" y="220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Text Box 21"/>
            <p:cNvSpPr txBox="1">
              <a:spLocks noChangeArrowheads="1"/>
            </p:cNvSpPr>
            <p:nvPr/>
          </p:nvSpPr>
          <p:spPr bwMode="auto">
            <a:xfrm>
              <a:off x="3734" y="2810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defRPr sz="2500" i="1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0">
                  <a:latin typeface="Times New Roman" panose="02020603050405020304" pitchFamily="18" charset="0"/>
                </a:rPr>
                <a:t>President’s Position</a:t>
              </a:r>
            </a:p>
          </p:txBody>
        </p:sp>
      </p:grp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455613" y="5181600"/>
            <a:ext cx="86883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0" dirty="0">
                <a:latin typeface="Times New Roman" panose="02020603050405020304" pitchFamily="18" charset="0"/>
              </a:rPr>
              <a:t>President can only sustain a veto on policy when supported 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0" smtClean="0">
                <a:latin typeface="Times New Roman" panose="02020603050405020304" pitchFamily="18" charset="0"/>
              </a:rPr>
              <a:t>by </a:t>
            </a:r>
            <a:r>
              <a:rPr lang="en-US" altLang="en-US" sz="2800" i="0" dirty="0">
                <a:latin typeface="Times New Roman" panose="02020603050405020304" pitchFamily="18" charset="0"/>
              </a:rPr>
              <a:t>more than 1/3 of at least </a:t>
            </a:r>
            <a:r>
              <a:rPr lang="en-US" altLang="en-US" sz="2800" i="0">
                <a:latin typeface="Times New Roman" panose="02020603050405020304" pitchFamily="18" charset="0"/>
              </a:rPr>
              <a:t>one </a:t>
            </a:r>
            <a:r>
              <a:rPr lang="en-US" altLang="en-US" sz="2800" i="0" smtClean="0">
                <a:latin typeface="Times New Roman" panose="02020603050405020304" pitchFamily="18" charset="0"/>
              </a:rPr>
              <a:t>chamber</a:t>
            </a:r>
            <a:r>
              <a:rPr lang="en-US" altLang="en-US" sz="2800" i="0" dirty="0">
                <a:latin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0" smtClean="0">
                <a:latin typeface="Times New Roman" panose="02020603050405020304" pitchFamily="18" charset="0"/>
              </a:rPr>
              <a:t>by </a:t>
            </a:r>
            <a:r>
              <a:rPr lang="en-US" altLang="en-US" sz="2800" i="0" dirty="0">
                <a:latin typeface="Times New Roman" panose="02020603050405020304" pitchFamily="18" charset="0"/>
              </a:rPr>
              <a:t>V and </a:t>
            </a:r>
            <a:r>
              <a:rPr lang="en-US" altLang="en-US" sz="2800" i="0">
                <a:latin typeface="Times New Roman" panose="02020603050405020304" pitchFamily="18" charset="0"/>
              </a:rPr>
              <a:t>all </a:t>
            </a:r>
            <a:r>
              <a:rPr lang="en-US" altLang="en-US" sz="2800" i="0" smtClean="0">
                <a:latin typeface="Times New Roman" panose="02020603050405020304" pitchFamily="18" charset="0"/>
              </a:rPr>
              <a:t>members </a:t>
            </a:r>
            <a:r>
              <a:rPr lang="en-US" altLang="en-US" sz="2800" i="0" dirty="0">
                <a:latin typeface="Times New Roman" panose="02020603050405020304" pitchFamily="18" charset="0"/>
              </a:rPr>
              <a:t>to the right of V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A Puzzle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8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Why did the power of presidents increase substantially in the 20</a:t>
            </a:r>
            <a:r>
              <a:rPr lang="en-US" altLang="en-US" baseline="30000" dirty="0" smtClean="0">
                <a:latin typeface="Helvetica Neue" charset="0"/>
                <a:ea typeface="ＭＳ Ｐゴシック" panose="020B0600070205080204" pitchFamily="34" charset="-128"/>
              </a:rPr>
              <a:t>th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 century only to encounter substantial and consequential push-back from Congress and the Courts? </a:t>
            </a:r>
          </a:p>
          <a:p>
            <a:pPr eaLnBrk="1" hangingPunct="1"/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Have presidents increased their power at the expense of the legislative and judicial branches?</a:t>
            </a:r>
          </a:p>
          <a:p>
            <a:pPr eaLnBrk="1" hangingPunct="1"/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What are the consequences of shifts in institutional power?</a:t>
            </a:r>
          </a:p>
          <a:p>
            <a:pPr eaLnBrk="1" hangingPunct="1"/>
            <a:endParaRPr lang="en-US" altLang="en-US" dirty="0" smtClean="0">
              <a:latin typeface="Helvetica Neue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48ABEE-2142-4884-830B-819DEAD00ED3}" type="slidenum">
              <a:rPr lang="en-US" altLang="en-US" sz="1200" i="0"/>
              <a:pPr eaLnBrk="1" hangingPunct="1"/>
              <a:t>2</a:t>
            </a:fld>
            <a:endParaRPr lang="en-US" altLang="en-US" sz="12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Veto Power Game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The goal – create a minimum wage policy </a:t>
            </a:r>
            <a:r>
              <a:rPr lang="en-US" altLang="en-US" sz="2100" smtClean="0"/>
              <a:t>that benefits </a:t>
            </a:r>
            <a:r>
              <a:rPr lang="en-US" altLang="en-US" sz="2100" dirty="0" smtClean="0"/>
              <a:t>your team the most.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Each team represents one of seven legislators deciding on the minimum wage.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Points </a:t>
            </a:r>
            <a:r>
              <a:rPr lang="en-US" altLang="en-US" sz="2100" smtClean="0"/>
              <a:t>will be given based </a:t>
            </a:r>
            <a:r>
              <a:rPr lang="en-US" altLang="en-US" sz="2100" dirty="0" smtClean="0"/>
              <a:t>on how close the final policy is to your team’s ideal wage.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Order of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Status quo is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Legislature selects policy (President may issue veto threats)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P president chooses whether to veto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Legislature attempts to override veto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7512D0-83BC-4516-80BD-06E5180D78B8}" type="slidenum">
              <a:rPr lang="en-US" altLang="en-US" sz="1200" i="0"/>
              <a:pPr eaLnBrk="1" hangingPunct="1"/>
              <a:t>20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64" name="Group 364"/>
          <p:cNvGraphicFramePr>
            <a:graphicFrameLocks noGrp="1"/>
          </p:cNvGraphicFramePr>
          <p:nvPr>
            <p:ph/>
          </p:nvPr>
        </p:nvGraphicFramePr>
        <p:xfrm>
          <a:off x="914400" y="304800"/>
          <a:ext cx="7313613" cy="5640391"/>
        </p:xfrm>
        <a:graphic>
          <a:graphicData uri="http://schemas.openxmlformats.org/drawingml/2006/table">
            <a:tbl>
              <a:tblPr/>
              <a:tblGrid>
                <a:gridCol w="1524000"/>
                <a:gridCol w="685800"/>
                <a:gridCol w="762000"/>
                <a:gridCol w="685800"/>
                <a:gridCol w="912813"/>
                <a:gridCol w="914400"/>
                <a:gridCol w="914400"/>
                <a:gridCol w="914400"/>
              </a:tblGrid>
              <a:tr h="56356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Points Received for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each Possible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Minimum Wage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$8.5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$9.5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$10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Team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President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46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D95FE9-74AD-4C68-A06E-AED751F1D77D}" type="slidenum">
              <a:rPr lang="en-US" altLang="en-US" sz="1200" i="0"/>
              <a:pPr eaLnBrk="1" hangingPunct="1"/>
              <a:t>21</a:t>
            </a:fld>
            <a:endParaRPr lang="en-US" altLang="en-US" sz="1200" i="0"/>
          </a:p>
        </p:txBody>
      </p:sp>
      <p:sp>
        <p:nvSpPr>
          <p:cNvPr id="153751" name="AutoShape 151"/>
          <p:cNvSpPr>
            <a:spLocks/>
          </p:cNvSpPr>
          <p:nvPr/>
        </p:nvSpPr>
        <p:spPr bwMode="auto">
          <a:xfrm>
            <a:off x="533400" y="6248400"/>
            <a:ext cx="1143000" cy="609600"/>
          </a:xfrm>
          <a:prstGeom prst="borderCallout1">
            <a:avLst>
              <a:gd name="adj1" fmla="val 18750"/>
              <a:gd name="adj2" fmla="val 106667"/>
              <a:gd name="adj3" fmla="val -801565"/>
              <a:gd name="adj4" fmla="val 25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SQ 1</a:t>
            </a:r>
          </a:p>
        </p:txBody>
      </p:sp>
      <p:sp>
        <p:nvSpPr>
          <p:cNvPr id="24666" name="AutoShape 152"/>
          <p:cNvSpPr>
            <a:spLocks/>
          </p:cNvSpPr>
          <p:nvPr/>
        </p:nvSpPr>
        <p:spPr bwMode="auto">
          <a:xfrm>
            <a:off x="1905000" y="6286500"/>
            <a:ext cx="914400" cy="609600"/>
          </a:xfrm>
          <a:prstGeom prst="borderCallout1">
            <a:avLst>
              <a:gd name="adj1" fmla="val 18750"/>
              <a:gd name="adj2" fmla="val -8333"/>
              <a:gd name="adj3" fmla="val 93750"/>
              <a:gd name="adj4" fmla="val -4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67" name="Line 153"/>
          <p:cNvSpPr>
            <a:spLocks noChangeShapeType="1"/>
          </p:cNvSpPr>
          <p:nvPr/>
        </p:nvSpPr>
        <p:spPr bwMode="auto">
          <a:xfrm flipV="1">
            <a:off x="2743200" y="1295400"/>
            <a:ext cx="762000" cy="5029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754" name="AutoShape 154"/>
          <p:cNvSpPr>
            <a:spLocks/>
          </p:cNvSpPr>
          <p:nvPr/>
        </p:nvSpPr>
        <p:spPr bwMode="auto">
          <a:xfrm>
            <a:off x="2667000" y="6096000"/>
            <a:ext cx="1295400" cy="533400"/>
          </a:xfrm>
          <a:prstGeom prst="borderCallout1">
            <a:avLst>
              <a:gd name="adj1" fmla="val 21431"/>
              <a:gd name="adj2" fmla="val 105884"/>
              <a:gd name="adj3" fmla="val -889880"/>
              <a:gd name="adj4" fmla="val 17880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SQ 2</a:t>
            </a:r>
          </a:p>
        </p:txBody>
      </p:sp>
      <p:sp>
        <p:nvSpPr>
          <p:cNvPr id="153755" name="AutoShape 155"/>
          <p:cNvSpPr>
            <a:spLocks/>
          </p:cNvSpPr>
          <p:nvPr/>
        </p:nvSpPr>
        <p:spPr bwMode="auto">
          <a:xfrm>
            <a:off x="4572000" y="6248400"/>
            <a:ext cx="1143000" cy="609600"/>
          </a:xfrm>
          <a:prstGeom prst="borderCallout1">
            <a:avLst>
              <a:gd name="adj1" fmla="val 18750"/>
              <a:gd name="adj2" fmla="val 106667"/>
              <a:gd name="adj3" fmla="val -805991"/>
              <a:gd name="adj4" fmla="val 113194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SQ 3</a:t>
            </a:r>
          </a:p>
        </p:txBody>
      </p:sp>
      <p:sp>
        <p:nvSpPr>
          <p:cNvPr id="153756" name="AutoShape 156"/>
          <p:cNvSpPr>
            <a:spLocks/>
          </p:cNvSpPr>
          <p:nvPr/>
        </p:nvSpPr>
        <p:spPr bwMode="auto">
          <a:xfrm>
            <a:off x="6248400" y="6096000"/>
            <a:ext cx="1143000" cy="609600"/>
          </a:xfrm>
          <a:prstGeom prst="borderCallout1">
            <a:avLst>
              <a:gd name="adj1" fmla="val 18750"/>
              <a:gd name="adj2" fmla="val 106667"/>
              <a:gd name="adj3" fmla="val -791926"/>
              <a:gd name="adj4" fmla="val 13847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SQ 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1" grpId="0" animBg="1"/>
      <p:bldP spid="153754" grpId="0" animBg="1"/>
      <p:bldP spid="153755" grpId="0" animBg="1"/>
      <p:bldP spid="1537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Implications of Game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veto matters</a:t>
            </a:r>
            <a:r>
              <a:rPr lang="en-US" altLang="en-US" smtClean="0"/>
              <a:t>… but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Presidential influence depends upon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Bargaining </a:t>
            </a:r>
            <a:r>
              <a:rPr lang="en-US" altLang="en-US" dirty="0" smtClean="0"/>
              <a:t>strategies (e.g. effective use of threats)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degree to which the President and Congress disagree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Which is </a:t>
            </a:r>
            <a:r>
              <a:rPr lang="en-US" altLang="en-US" smtClean="0"/>
              <a:t>influenced by </a:t>
            </a:r>
            <a:r>
              <a:rPr lang="en-US" altLang="en-US" dirty="0" smtClean="0"/>
              <a:t>the status quo.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An application – why </a:t>
            </a:r>
            <a:r>
              <a:rPr lang="en-US" altLang="en-US" smtClean="0"/>
              <a:t>did Bush </a:t>
            </a:r>
            <a:r>
              <a:rPr lang="en-US" altLang="en-US" dirty="0" smtClean="0"/>
              <a:t>veto only </a:t>
            </a:r>
            <a:r>
              <a:rPr lang="en-US" altLang="en-US" smtClean="0"/>
              <a:t>once before </a:t>
            </a:r>
            <a:r>
              <a:rPr lang="en-US" altLang="en-US" dirty="0" smtClean="0"/>
              <a:t>2007, and more after that?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Partisan control of Congress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56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8C530A-A69B-4F56-8C7C-8B1D78FAB339}" type="slidenum">
              <a:rPr lang="en-US" altLang="en-US" sz="1200" i="0"/>
              <a:pPr eaLnBrk="1" hangingPunct="1"/>
              <a:t>22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Presidential Vetoes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368051"/>
              </p:ext>
            </p:extLst>
          </p:nvPr>
        </p:nvGraphicFramePr>
        <p:xfrm>
          <a:off x="685800" y="1731963"/>
          <a:ext cx="7764463" cy="405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Expanding Presidential Power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dirty="0" smtClean="0"/>
              <a:t>Presidential power expanded greatly from the 19</a:t>
            </a:r>
            <a:r>
              <a:rPr lang="en-US" altLang="en-US" sz="2500" baseline="30000" dirty="0" smtClean="0"/>
              <a:t>th</a:t>
            </a:r>
            <a:r>
              <a:rPr lang="en-US" altLang="en-US" sz="2500" dirty="0" smtClean="0"/>
              <a:t> century to the 20</a:t>
            </a:r>
            <a:r>
              <a:rPr lang="en-US" altLang="en-US" sz="2500" baseline="30000" dirty="0" smtClean="0"/>
              <a:t>th</a:t>
            </a:r>
            <a:r>
              <a:rPr lang="en-US" altLang="en-US" sz="2500" dirty="0" smtClean="0"/>
              <a:t> century as </a:t>
            </a:r>
            <a:r>
              <a:rPr lang="en-US" altLang="en-US" sz="2500" smtClean="0"/>
              <a:t>presidents both </a:t>
            </a:r>
            <a:r>
              <a:rPr lang="en-US" altLang="en-US" sz="2500" dirty="0" smtClean="0"/>
              <a:t>strengthened their connections to the people and expanded their institutional power.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dirty="0" smtClean="0"/>
              <a:t>Congress responded in a variety of ways, aiming to maintain influence while delegating some powers to the president. </a:t>
            </a: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76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C756B9-B556-4FCC-95C2-29812502F713}" type="slidenum">
              <a:rPr lang="en-US" altLang="en-US" sz="1200" i="0"/>
              <a:pPr eaLnBrk="1" hangingPunct="1"/>
              <a:t>24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304800"/>
            <a:ext cx="5521325" cy="3724275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500" u="sng" smtClean="0"/>
              <a:t>In the 20</a:t>
            </a:r>
            <a:r>
              <a:rPr lang="en-US" altLang="en-US" sz="2500" u="sng" baseline="30000" smtClean="0"/>
              <a:t>th</a:t>
            </a:r>
            <a:r>
              <a:rPr lang="en-US" altLang="en-US" sz="2500" u="sng" smtClean="0"/>
              <a:t> Century, presidents expanded their connections to the people due to:</a:t>
            </a:r>
            <a:endParaRPr lang="en-US" altLang="en-US" sz="2500" smtClean="0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2500" smtClean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smtClean="0"/>
              <a:t>The advent of popular presidential campaigning;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smtClean="0"/>
              <a:t>The use of conventions and then primary election;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sz="2500" smtClean="0"/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500" smtClean="0"/>
              <a:t>    </a:t>
            </a:r>
          </a:p>
        </p:txBody>
      </p:sp>
      <p:pic>
        <p:nvPicPr>
          <p:cNvPr id="29699" name="Picture 4" descr="j0231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70" y="2643534"/>
            <a:ext cx="1982709" cy="2482158"/>
          </a:xfrm>
        </p:spPr>
      </p:pic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2970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DECFE7-14DB-4C9F-857F-E5961DA904C1}" type="slidenum">
              <a:rPr lang="en-US" altLang="en-US" sz="1200" i="0"/>
              <a:pPr eaLnBrk="1" hangingPunct="1"/>
              <a:t>25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1625"/>
            <a:ext cx="76930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u="sng" smtClean="0"/>
              <a:t>Also in the 20</a:t>
            </a:r>
            <a:r>
              <a:rPr lang="en-US" altLang="en-US" sz="2800" u="sng" baseline="30000" smtClean="0"/>
              <a:t>th</a:t>
            </a:r>
            <a:r>
              <a:rPr lang="en-US" altLang="en-US" sz="2800" u="sng" smtClean="0"/>
              <a:t> century, changing conceptions of the importance of the President led to an increase in presidential power:</a:t>
            </a:r>
          </a:p>
        </p:txBody>
      </p:sp>
      <p:pic>
        <p:nvPicPr>
          <p:cNvPr id="30724" name="Picture 4" descr="j02507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743200"/>
            <a:ext cx="2724150" cy="3505200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219200"/>
            <a:ext cx="5334000" cy="3724275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2500" dirty="0" smtClean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The president plays a more direct role in setting the domestic policy agenda;</a:t>
            </a:r>
          </a:p>
          <a:p>
            <a:pPr marL="838200" lvl="1" indent="-381000" eaLnBrk="1" hangingPunct="1">
              <a:buFont typeface="Wingdings" panose="05000000000000000000" pitchFamily="2" charset="2"/>
              <a:buNone/>
            </a:pPr>
            <a:r>
              <a:rPr lang="en-US" altLang="en-US" sz="2100" dirty="0" smtClean="0"/>
              <a:t>    Presidents often attempt to use popular support to pressure </a:t>
            </a:r>
            <a:r>
              <a:rPr lang="en-US" altLang="en-US" sz="2100" smtClean="0"/>
              <a:t>Congress by </a:t>
            </a:r>
            <a:r>
              <a:rPr lang="en-US" altLang="en-US" sz="2100" dirty="0" smtClean="0"/>
              <a:t>‘</a:t>
            </a:r>
            <a:r>
              <a:rPr lang="en-US" altLang="en-US" sz="2100" smtClean="0"/>
              <a:t>going public</a:t>
            </a:r>
            <a:r>
              <a:rPr lang="en-US" altLang="en-US" sz="2100" dirty="0" smtClean="0"/>
              <a:t>’.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The immediacy of modern war making and America’s role in the world expanded presidential strength.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sz="2500" dirty="0" smtClean="0"/>
          </a:p>
        </p:txBody>
      </p:sp>
      <p:sp>
        <p:nvSpPr>
          <p:cNvPr id="3072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07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919177-37D0-4BF9-BC66-0D70F32E7EE0}" type="slidenum">
              <a:rPr lang="en-US" altLang="en-US" sz="1200" i="0"/>
              <a:pPr eaLnBrk="1" hangingPunct="1"/>
              <a:t>26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Presidential Public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Activities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98" y="1805814"/>
            <a:ext cx="6557202" cy="39091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inder1_Page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52400"/>
            <a:ext cx="7907337" cy="722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D77EB1-7A09-4B22-BE58-31B07430F5B6}" type="slidenum">
              <a:rPr lang="en-US" altLang="en-US" sz="1200" i="0"/>
              <a:pPr eaLnBrk="1" hangingPunct="1"/>
              <a:t>28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ED18DD-348D-4191-822A-DF477ED7A2A1}" type="slidenum">
              <a:rPr lang="en-US" altLang="en-US" sz="1200" i="0"/>
              <a:pPr eaLnBrk="1" hangingPunct="1"/>
              <a:t>29</a:t>
            </a:fld>
            <a:endParaRPr lang="en-US" altLang="en-US" sz="1200" i="0"/>
          </a:p>
        </p:txBody>
      </p:sp>
      <p:pic>
        <p:nvPicPr>
          <p:cNvPr id="33796" name="Picture 6" descr="President Obama job ratings 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4743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488"/>
            <a:ext cx="47339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167063"/>
            <a:ext cx="47339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167063"/>
            <a:ext cx="47434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The Presidency and the Founding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5214938" cy="41148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u="sng" dirty="0" smtClean="0"/>
              <a:t>The Framers of the Constitution </a:t>
            </a:r>
            <a:r>
              <a:rPr lang="en-US" altLang="en-US" sz="2500" u="sng" smtClean="0"/>
              <a:t>were ambivalent about </a:t>
            </a:r>
            <a:r>
              <a:rPr lang="en-US" altLang="en-US" sz="2500" u="sng" dirty="0" smtClean="0"/>
              <a:t>executive power.</a:t>
            </a:r>
            <a:endParaRPr lang="en-US" altLang="en-US" u="sng" dirty="0" smtClean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dirty="0" smtClean="0"/>
              <a:t>1. The colonial experience with the King of England and royally appointed governors warned Americans of the dangers of strong executives.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dirty="0" smtClean="0"/>
              <a:t>2. The weak executive under the Articles of Confederation highlighted </a:t>
            </a:r>
            <a:r>
              <a:rPr lang="en-US" altLang="en-US" sz="2500" smtClean="0"/>
              <a:t>the problems </a:t>
            </a:r>
            <a:r>
              <a:rPr lang="en-US" altLang="en-US" sz="2500" dirty="0" smtClean="0"/>
              <a:t>of governing without a potent executive.</a:t>
            </a:r>
          </a:p>
        </p:txBody>
      </p:sp>
      <p:pic>
        <p:nvPicPr>
          <p:cNvPr id="6148" name="Picture 4" descr="j02507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11" y="2667000"/>
            <a:ext cx="2169814" cy="1717141"/>
          </a:xfrm>
        </p:spPr>
      </p:pic>
      <p:sp>
        <p:nvSpPr>
          <p:cNvPr id="614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615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D31B77-363F-4F34-B311-54EBE231EA90}" type="slidenum">
              <a:rPr lang="en-US" altLang="en-US" sz="1200" i="0"/>
              <a:pPr eaLnBrk="1" hangingPunct="1"/>
              <a:t>3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10305-97B2-4271-B9FF-D5AC4425135D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1"/>
            <a:ext cx="8991600" cy="54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u="sng" dirty="0" smtClean="0"/>
              <a:t>Institutional Changes Enhanced Presidential Power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 u="sng" dirty="0" smtClean="0"/>
          </a:p>
          <a:p>
            <a:pPr eaLnBrk="1" hangingPunct="1"/>
            <a:r>
              <a:rPr lang="en-US" altLang="en-US" sz="2500" dirty="0" smtClean="0"/>
              <a:t>Expanding White House Staff</a:t>
            </a:r>
          </a:p>
          <a:p>
            <a:pPr lvl="1" eaLnBrk="1" hangingPunct="1"/>
            <a:r>
              <a:rPr lang="en-US" altLang="en-US" dirty="0" smtClean="0"/>
              <a:t>White House Staff increased from one or two clerks in the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century to fewer than 50 in the 1930s to over 500 in contemporary White Houses.</a:t>
            </a:r>
          </a:p>
          <a:p>
            <a:pPr lvl="1" eaLnBrk="1" hangingPunct="1"/>
            <a:r>
              <a:rPr lang="en-US" altLang="en-US" smtClean="0"/>
              <a:t>Organizational elaboration </a:t>
            </a:r>
            <a:r>
              <a:rPr lang="en-US" altLang="en-US" dirty="0" smtClean="0"/>
              <a:t>within the White House increased specialization and expertise in Presidency.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 u="sng" dirty="0" smtClean="0"/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8E9AE4-C6CA-41F2-B9CB-7ADCB45F77F9}" type="slidenum">
              <a:rPr lang="en-US" altLang="en-US" sz="1200" i="0"/>
              <a:pPr eaLnBrk="1" hangingPunct="1"/>
              <a:t>31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68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A2D0DA-9CBD-4AA7-8D31-2A0FF072506B}" type="slidenum">
              <a:rPr lang="en-US" altLang="en-US" sz="1200" i="0"/>
              <a:pPr eaLnBrk="1" hangingPunct="1"/>
              <a:t>32</a:t>
            </a:fld>
            <a:endParaRPr lang="en-US" altLang="en-US" sz="1200" i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43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Fig. 6.3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Bureaucratic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Institutions in </a:t>
            </a:r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the Obama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Administration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31963"/>
            <a:ext cx="5562600" cy="51067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Powers of Unilateral Action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u="sng" dirty="0" smtClean="0"/>
              <a:t>Institutional Changes Enhanced Presidential Power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500" u="sng" dirty="0" smtClean="0"/>
          </a:p>
          <a:p>
            <a:pPr eaLnBrk="1" hangingPunct="1"/>
            <a:r>
              <a:rPr lang="en-US" altLang="en-US" sz="2500" dirty="0" smtClean="0"/>
              <a:t>Expanding </a:t>
            </a:r>
            <a:r>
              <a:rPr lang="en-US" altLang="en-US" sz="2500" smtClean="0"/>
              <a:t>Executive Branch</a:t>
            </a:r>
            <a:endParaRPr lang="en-US" altLang="en-US" sz="2500" dirty="0" smtClean="0"/>
          </a:p>
          <a:p>
            <a:pPr lvl="1" eaLnBrk="1" hangingPunct="1"/>
            <a:r>
              <a:rPr lang="en-US" altLang="en-US" dirty="0" smtClean="0"/>
              <a:t>Growing Executive Administration empowers the President as the “Chief Executive.”</a:t>
            </a:r>
          </a:p>
          <a:p>
            <a:pPr lvl="1" eaLnBrk="1" hangingPunct="1"/>
            <a:r>
              <a:rPr lang="en-US" altLang="en-US" dirty="0" smtClean="0"/>
              <a:t>Presidents use appointment powers, executive reorganization, and executive orders to affect policy through executive action.</a:t>
            </a:r>
          </a:p>
        </p:txBody>
      </p:sp>
      <p:sp>
        <p:nvSpPr>
          <p:cNvPr id="3891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15CB3-AEA1-45E9-888C-B33206DBF9BC}" type="slidenum">
              <a:rPr lang="en-US" altLang="en-US" sz="1200" i="0"/>
              <a:pPr eaLnBrk="1" hangingPunct="1"/>
              <a:t>34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290052"/>
              </p:ext>
            </p:extLst>
          </p:nvPr>
        </p:nvGraphicFramePr>
        <p:xfrm>
          <a:off x="76200" y="152400"/>
          <a:ext cx="8839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Executive Order Success Rate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From 1973-1997, Presidents issued about 1,000 executive orders.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Congress only tried to overturn 37 of them.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Only 3 of 37 became law.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Seemingly presidents act unilaterally when they think they are within the range of where they could issue a sustainable veto of a Congressional effort to override their action. </a:t>
            </a:r>
          </a:p>
        </p:txBody>
      </p:sp>
      <p:sp>
        <p:nvSpPr>
          <p:cNvPr id="4096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09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6C465D-89EF-4D3C-9A82-32592477C36B}" type="slidenum">
              <a:rPr lang="en-US" altLang="en-US" sz="1200" i="0"/>
              <a:pPr eaLnBrk="1" hangingPunct="1"/>
              <a:t>36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Treaties versus Executive Agreements</a:t>
            </a:r>
          </a:p>
        </p:txBody>
      </p:sp>
      <p:sp>
        <p:nvSpPr>
          <p:cNvPr id="4198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082746-C43E-465F-A6BE-38CDC7BBFCD9}" type="slidenum">
              <a:rPr lang="en-US" altLang="en-US" sz="1200" i="0"/>
              <a:pPr eaLnBrk="1" hangingPunct="1"/>
              <a:t>37</a:t>
            </a:fld>
            <a:endParaRPr lang="en-US" altLang="en-US" sz="1200" i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57200" y="1905000"/>
            <a:ext cx="8686800" cy="4632325"/>
            <a:chOff x="0" y="0"/>
            <a:chExt cx="4248" cy="1931"/>
          </a:xfrm>
        </p:grpSpPr>
        <p:grpSp>
          <p:nvGrpSpPr>
            <p:cNvPr id="41991" name="Group 4"/>
            <p:cNvGrpSpPr>
              <a:grpSpLocks/>
            </p:cNvGrpSpPr>
            <p:nvPr/>
          </p:nvGrpSpPr>
          <p:grpSpPr bwMode="auto">
            <a:xfrm>
              <a:off x="0" y="0"/>
              <a:ext cx="1416" cy="319"/>
              <a:chOff x="0" y="0"/>
              <a:chExt cx="1416" cy="319"/>
            </a:xfrm>
          </p:grpSpPr>
          <p:sp>
            <p:nvSpPr>
              <p:cNvPr id="42034" name="Rectangle 5"/>
              <p:cNvSpPr>
                <a:spLocks noChangeArrowheads="1"/>
              </p:cNvSpPr>
              <p:nvPr/>
            </p:nvSpPr>
            <p:spPr bwMode="auto">
              <a:xfrm>
                <a:off x="42" y="42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35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2" name="Group 7"/>
            <p:cNvGrpSpPr>
              <a:grpSpLocks/>
            </p:cNvGrpSpPr>
            <p:nvPr/>
          </p:nvGrpSpPr>
          <p:grpSpPr bwMode="auto">
            <a:xfrm>
              <a:off x="1416" y="0"/>
              <a:ext cx="1416" cy="319"/>
              <a:chOff x="1416" y="0"/>
              <a:chExt cx="1416" cy="319"/>
            </a:xfrm>
          </p:grpSpPr>
          <p:sp>
            <p:nvSpPr>
              <p:cNvPr id="42032" name="Rectangle 8"/>
              <p:cNvSpPr>
                <a:spLocks noChangeArrowheads="1"/>
              </p:cNvSpPr>
              <p:nvPr/>
            </p:nvSpPr>
            <p:spPr bwMode="auto">
              <a:xfrm>
                <a:off x="1458" y="42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Treaties</a:t>
                </a: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33" name="Rectangle 9"/>
              <p:cNvSpPr>
                <a:spLocks noChangeArrowheads="1"/>
              </p:cNvSpPr>
              <p:nvPr/>
            </p:nvSpPr>
            <p:spPr bwMode="auto">
              <a:xfrm>
                <a:off x="1416" y="0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3" name="Group 10"/>
            <p:cNvGrpSpPr>
              <a:grpSpLocks/>
            </p:cNvGrpSpPr>
            <p:nvPr/>
          </p:nvGrpSpPr>
          <p:grpSpPr bwMode="auto">
            <a:xfrm>
              <a:off x="2832" y="0"/>
              <a:ext cx="1416" cy="319"/>
              <a:chOff x="2832" y="0"/>
              <a:chExt cx="1416" cy="319"/>
            </a:xfrm>
          </p:grpSpPr>
          <p:sp>
            <p:nvSpPr>
              <p:cNvPr id="42030" name="Rectangle 11"/>
              <p:cNvSpPr>
                <a:spLocks noChangeArrowheads="1"/>
              </p:cNvSpPr>
              <p:nvPr/>
            </p:nvSpPr>
            <p:spPr bwMode="auto">
              <a:xfrm>
                <a:off x="2874" y="42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Executive agreements</a:t>
                </a: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31" name="Rectangle 12"/>
              <p:cNvSpPr>
                <a:spLocks noChangeArrowheads="1"/>
              </p:cNvSpPr>
              <p:nvPr/>
            </p:nvSpPr>
            <p:spPr bwMode="auto">
              <a:xfrm>
                <a:off x="2832" y="0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4" name="Group 13"/>
            <p:cNvGrpSpPr>
              <a:grpSpLocks/>
            </p:cNvGrpSpPr>
            <p:nvPr/>
          </p:nvGrpSpPr>
          <p:grpSpPr bwMode="auto">
            <a:xfrm>
              <a:off x="0" y="403"/>
              <a:ext cx="1416" cy="319"/>
              <a:chOff x="0" y="403"/>
              <a:chExt cx="1416" cy="319"/>
            </a:xfrm>
          </p:grpSpPr>
          <p:sp>
            <p:nvSpPr>
              <p:cNvPr id="42028" name="Rectangle 14"/>
              <p:cNvSpPr>
                <a:spLocks noChangeArrowheads="1"/>
              </p:cNvSpPr>
              <p:nvPr/>
            </p:nvSpPr>
            <p:spPr bwMode="auto">
              <a:xfrm>
                <a:off x="42" y="445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1789-1839</a:t>
                </a:r>
                <a:endParaRPr lang="en-US" altLang="en-US" sz="28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29" name="Rectangle 15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5" name="Group 16"/>
            <p:cNvGrpSpPr>
              <a:grpSpLocks/>
            </p:cNvGrpSpPr>
            <p:nvPr/>
          </p:nvGrpSpPr>
          <p:grpSpPr bwMode="auto">
            <a:xfrm>
              <a:off x="1416" y="403"/>
              <a:ext cx="1416" cy="319"/>
              <a:chOff x="1416" y="403"/>
              <a:chExt cx="1416" cy="319"/>
            </a:xfrm>
          </p:grpSpPr>
          <p:sp>
            <p:nvSpPr>
              <p:cNvPr id="42026" name="Rectangle 17"/>
              <p:cNvSpPr>
                <a:spLocks noChangeArrowheads="1"/>
              </p:cNvSpPr>
              <p:nvPr/>
            </p:nvSpPr>
            <p:spPr bwMode="auto">
              <a:xfrm>
                <a:off x="1458" y="445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27" name="Rectangle 18"/>
              <p:cNvSpPr>
                <a:spLocks noChangeArrowheads="1"/>
              </p:cNvSpPr>
              <p:nvPr/>
            </p:nvSpPr>
            <p:spPr bwMode="auto">
              <a:xfrm>
                <a:off x="1416" y="403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6" name="Group 19"/>
            <p:cNvGrpSpPr>
              <a:grpSpLocks/>
            </p:cNvGrpSpPr>
            <p:nvPr/>
          </p:nvGrpSpPr>
          <p:grpSpPr bwMode="auto">
            <a:xfrm>
              <a:off x="2832" y="403"/>
              <a:ext cx="1416" cy="319"/>
              <a:chOff x="2832" y="403"/>
              <a:chExt cx="1416" cy="319"/>
            </a:xfrm>
          </p:grpSpPr>
          <p:sp>
            <p:nvSpPr>
              <p:cNvPr id="42024" name="Rectangle 20"/>
              <p:cNvSpPr>
                <a:spLocks noChangeArrowheads="1"/>
              </p:cNvSpPr>
              <p:nvPr/>
            </p:nvSpPr>
            <p:spPr bwMode="auto">
              <a:xfrm>
                <a:off x="2874" y="445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25" name="Rectangle 21"/>
              <p:cNvSpPr>
                <a:spLocks noChangeArrowheads="1"/>
              </p:cNvSpPr>
              <p:nvPr/>
            </p:nvSpPr>
            <p:spPr bwMode="auto">
              <a:xfrm>
                <a:off x="2832" y="403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7" name="Group 22"/>
            <p:cNvGrpSpPr>
              <a:grpSpLocks/>
            </p:cNvGrpSpPr>
            <p:nvPr/>
          </p:nvGrpSpPr>
          <p:grpSpPr bwMode="auto">
            <a:xfrm>
              <a:off x="0" y="806"/>
              <a:ext cx="1416" cy="319"/>
              <a:chOff x="0" y="806"/>
              <a:chExt cx="1416" cy="319"/>
            </a:xfrm>
          </p:grpSpPr>
          <p:sp>
            <p:nvSpPr>
              <p:cNvPr id="42022" name="Rectangle 23"/>
              <p:cNvSpPr>
                <a:spLocks noChangeArrowheads="1"/>
              </p:cNvSpPr>
              <p:nvPr/>
            </p:nvSpPr>
            <p:spPr bwMode="auto">
              <a:xfrm>
                <a:off x="42" y="848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Reagan</a:t>
                </a: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23" name="Rectangle 24"/>
              <p:cNvSpPr>
                <a:spLocks noChangeArrowheads="1"/>
              </p:cNvSpPr>
              <p:nvPr/>
            </p:nvSpPr>
            <p:spPr bwMode="auto">
              <a:xfrm>
                <a:off x="0" y="806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8" name="Group 25"/>
            <p:cNvGrpSpPr>
              <a:grpSpLocks/>
            </p:cNvGrpSpPr>
            <p:nvPr/>
          </p:nvGrpSpPr>
          <p:grpSpPr bwMode="auto">
            <a:xfrm>
              <a:off x="1416" y="806"/>
              <a:ext cx="1416" cy="319"/>
              <a:chOff x="1416" y="806"/>
              <a:chExt cx="1416" cy="319"/>
            </a:xfrm>
          </p:grpSpPr>
          <p:sp>
            <p:nvSpPr>
              <p:cNvPr id="42020" name="Rectangle 26"/>
              <p:cNvSpPr>
                <a:spLocks noChangeArrowheads="1"/>
              </p:cNvSpPr>
              <p:nvPr/>
            </p:nvSpPr>
            <p:spPr bwMode="auto">
              <a:xfrm>
                <a:off x="1458" y="848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125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21" name="Rectangle 27"/>
              <p:cNvSpPr>
                <a:spLocks noChangeArrowheads="1"/>
              </p:cNvSpPr>
              <p:nvPr/>
            </p:nvSpPr>
            <p:spPr bwMode="auto">
              <a:xfrm>
                <a:off x="1416" y="806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999" name="Group 28"/>
            <p:cNvGrpSpPr>
              <a:grpSpLocks/>
            </p:cNvGrpSpPr>
            <p:nvPr/>
          </p:nvGrpSpPr>
          <p:grpSpPr bwMode="auto">
            <a:xfrm>
              <a:off x="2832" y="806"/>
              <a:ext cx="1416" cy="319"/>
              <a:chOff x="2832" y="806"/>
              <a:chExt cx="1416" cy="319"/>
            </a:xfrm>
          </p:grpSpPr>
          <p:sp>
            <p:nvSpPr>
              <p:cNvPr id="42018" name="Rectangle 29"/>
              <p:cNvSpPr>
                <a:spLocks noChangeArrowheads="1"/>
              </p:cNvSpPr>
              <p:nvPr/>
            </p:nvSpPr>
            <p:spPr bwMode="auto">
              <a:xfrm>
                <a:off x="2874" y="848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2,840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9" name="Rectangle 30"/>
              <p:cNvSpPr>
                <a:spLocks noChangeArrowheads="1"/>
              </p:cNvSpPr>
              <p:nvPr/>
            </p:nvSpPr>
            <p:spPr bwMode="auto">
              <a:xfrm>
                <a:off x="2832" y="806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0" name="Group 31"/>
            <p:cNvGrpSpPr>
              <a:grpSpLocks/>
            </p:cNvGrpSpPr>
            <p:nvPr/>
          </p:nvGrpSpPr>
          <p:grpSpPr bwMode="auto">
            <a:xfrm>
              <a:off x="0" y="1209"/>
              <a:ext cx="1416" cy="319"/>
              <a:chOff x="0" y="1209"/>
              <a:chExt cx="1416" cy="319"/>
            </a:xfrm>
          </p:grpSpPr>
          <p:sp>
            <p:nvSpPr>
              <p:cNvPr id="42016" name="Rectangle 32"/>
              <p:cNvSpPr>
                <a:spLocks noChangeArrowheads="1"/>
              </p:cNvSpPr>
              <p:nvPr/>
            </p:nvSpPr>
            <p:spPr bwMode="auto">
              <a:xfrm>
                <a:off x="42" y="1251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Bush</a:t>
                </a:r>
                <a:endParaRPr lang="en-US" altLang="en-US" sz="280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i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7" name="Rectangle 33"/>
              <p:cNvSpPr>
                <a:spLocks noChangeArrowheads="1"/>
              </p:cNvSpPr>
              <p:nvPr/>
            </p:nvSpPr>
            <p:spPr bwMode="auto">
              <a:xfrm>
                <a:off x="0" y="1209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1" name="Group 34"/>
            <p:cNvGrpSpPr>
              <a:grpSpLocks/>
            </p:cNvGrpSpPr>
            <p:nvPr/>
          </p:nvGrpSpPr>
          <p:grpSpPr bwMode="auto">
            <a:xfrm>
              <a:off x="1416" y="1209"/>
              <a:ext cx="1416" cy="319"/>
              <a:chOff x="1416" y="1209"/>
              <a:chExt cx="1416" cy="319"/>
            </a:xfrm>
          </p:grpSpPr>
          <p:sp>
            <p:nvSpPr>
              <p:cNvPr id="42014" name="Rectangle 35"/>
              <p:cNvSpPr>
                <a:spLocks noChangeArrowheads="1"/>
              </p:cNvSpPr>
              <p:nvPr/>
            </p:nvSpPr>
            <p:spPr bwMode="auto">
              <a:xfrm>
                <a:off x="1458" y="1251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67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5" name="Rectangle 36"/>
              <p:cNvSpPr>
                <a:spLocks noChangeArrowheads="1"/>
              </p:cNvSpPr>
              <p:nvPr/>
            </p:nvSpPr>
            <p:spPr bwMode="auto">
              <a:xfrm>
                <a:off x="1416" y="1209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2" name="Group 37"/>
            <p:cNvGrpSpPr>
              <a:grpSpLocks/>
            </p:cNvGrpSpPr>
            <p:nvPr/>
          </p:nvGrpSpPr>
          <p:grpSpPr bwMode="auto">
            <a:xfrm>
              <a:off x="2832" y="1209"/>
              <a:ext cx="1416" cy="319"/>
              <a:chOff x="2832" y="1209"/>
              <a:chExt cx="1416" cy="319"/>
            </a:xfrm>
          </p:grpSpPr>
          <p:sp>
            <p:nvSpPr>
              <p:cNvPr id="42012" name="Rectangle 38"/>
              <p:cNvSpPr>
                <a:spLocks noChangeArrowheads="1"/>
              </p:cNvSpPr>
              <p:nvPr/>
            </p:nvSpPr>
            <p:spPr bwMode="auto">
              <a:xfrm>
                <a:off x="2874" y="1251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1,350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3" name="Rectangle 39"/>
              <p:cNvSpPr>
                <a:spLocks noChangeArrowheads="1"/>
              </p:cNvSpPr>
              <p:nvPr/>
            </p:nvSpPr>
            <p:spPr bwMode="auto">
              <a:xfrm>
                <a:off x="2832" y="1209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3" name="Group 40"/>
            <p:cNvGrpSpPr>
              <a:grpSpLocks/>
            </p:cNvGrpSpPr>
            <p:nvPr/>
          </p:nvGrpSpPr>
          <p:grpSpPr bwMode="auto">
            <a:xfrm>
              <a:off x="0" y="1612"/>
              <a:ext cx="1416" cy="319"/>
              <a:chOff x="0" y="1612"/>
              <a:chExt cx="1416" cy="319"/>
            </a:xfrm>
          </p:grpSpPr>
          <p:sp>
            <p:nvSpPr>
              <p:cNvPr id="42010" name="Rectangle 41"/>
              <p:cNvSpPr>
                <a:spLocks noChangeArrowheads="1"/>
              </p:cNvSpPr>
              <p:nvPr/>
            </p:nvSpPr>
            <p:spPr bwMode="auto">
              <a:xfrm>
                <a:off x="42" y="1654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Clinton </a:t>
                </a:r>
                <a:r>
                  <a:rPr lang="en-US" altLang="en-US" sz="1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(through 1996)</a:t>
                </a:r>
              </a:p>
              <a:p>
                <a:pPr algn="l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1" name="Rectangle 42"/>
              <p:cNvSpPr>
                <a:spLocks noChangeArrowheads="1"/>
              </p:cNvSpPr>
              <p:nvPr/>
            </p:nvSpPr>
            <p:spPr bwMode="auto">
              <a:xfrm>
                <a:off x="0" y="1612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4" name="Group 43"/>
            <p:cNvGrpSpPr>
              <a:grpSpLocks/>
            </p:cNvGrpSpPr>
            <p:nvPr/>
          </p:nvGrpSpPr>
          <p:grpSpPr bwMode="auto">
            <a:xfrm>
              <a:off x="1416" y="1612"/>
              <a:ext cx="1416" cy="319"/>
              <a:chOff x="1416" y="1612"/>
              <a:chExt cx="1416" cy="319"/>
            </a:xfrm>
          </p:grpSpPr>
          <p:sp>
            <p:nvSpPr>
              <p:cNvPr id="42008" name="Rectangle 44"/>
              <p:cNvSpPr>
                <a:spLocks noChangeArrowheads="1"/>
              </p:cNvSpPr>
              <p:nvPr/>
            </p:nvSpPr>
            <p:spPr bwMode="auto">
              <a:xfrm>
                <a:off x="1458" y="1654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09" name="Rectangle 45"/>
              <p:cNvSpPr>
                <a:spLocks noChangeArrowheads="1"/>
              </p:cNvSpPr>
              <p:nvPr/>
            </p:nvSpPr>
            <p:spPr bwMode="auto">
              <a:xfrm>
                <a:off x="1416" y="1612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2005" name="Group 46"/>
            <p:cNvGrpSpPr>
              <a:grpSpLocks/>
            </p:cNvGrpSpPr>
            <p:nvPr/>
          </p:nvGrpSpPr>
          <p:grpSpPr bwMode="auto">
            <a:xfrm>
              <a:off x="2832" y="1612"/>
              <a:ext cx="1416" cy="319"/>
              <a:chOff x="2832" y="1612"/>
              <a:chExt cx="1416" cy="319"/>
            </a:xfrm>
          </p:grpSpPr>
          <p:sp>
            <p:nvSpPr>
              <p:cNvPr id="42006" name="Rectangle 47"/>
              <p:cNvSpPr>
                <a:spLocks noChangeArrowheads="1"/>
              </p:cNvSpPr>
              <p:nvPr/>
            </p:nvSpPr>
            <p:spPr bwMode="auto">
              <a:xfrm>
                <a:off x="2874" y="1654"/>
                <a:ext cx="1332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1,137</a:t>
                </a:r>
              </a:p>
              <a:p>
                <a:pPr algn="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07" name="Rectangle 48"/>
              <p:cNvSpPr>
                <a:spLocks noChangeArrowheads="1"/>
              </p:cNvSpPr>
              <p:nvPr/>
            </p:nvSpPr>
            <p:spPr bwMode="auto">
              <a:xfrm>
                <a:off x="2832" y="1612"/>
                <a:ext cx="1416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anose="05000000000000000000" pitchFamily="2" charset="2"/>
                  <a:defRPr sz="2500" i="1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41988" name="Rectangle 49"/>
          <p:cNvSpPr>
            <a:spLocks noChangeArrowheads="1"/>
          </p:cNvSpPr>
          <p:nvPr/>
        </p:nvSpPr>
        <p:spPr bwMode="auto">
          <a:xfrm>
            <a:off x="228600" y="1981200"/>
            <a:ext cx="8686800" cy="4648200"/>
          </a:xfrm>
          <a:prstGeom prst="rect">
            <a:avLst/>
          </a:prstGeom>
          <a:noFill/>
          <a:ln w="11112">
            <a:solidFill>
              <a:srgbClr val="A0A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Sources of Unilateral Power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b="1" dirty="0" smtClean="0"/>
              <a:t>Recess Appointments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When Congress is out of session the president can temporarily fill vacant offices including judicial offices without congressional consent.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Increasingly </a:t>
            </a:r>
            <a:r>
              <a:rPr lang="en-US" altLang="en-US" sz="2500" smtClean="0"/>
              <a:t>used by </a:t>
            </a:r>
            <a:r>
              <a:rPr lang="en-US" altLang="en-US" sz="2500" dirty="0" smtClean="0"/>
              <a:t>presidents.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smtClean="0"/>
              <a:t>But </a:t>
            </a:r>
            <a:r>
              <a:rPr lang="en-US" altLang="en-US" sz="2100" dirty="0" smtClean="0"/>
              <a:t>in the 110</a:t>
            </a:r>
            <a:r>
              <a:rPr lang="en-US" altLang="en-US" sz="2100" baseline="30000" dirty="0" smtClean="0"/>
              <a:t>th</a:t>
            </a:r>
            <a:r>
              <a:rPr lang="en-US" altLang="en-US" sz="2100" dirty="0" smtClean="0"/>
              <a:t> Congress the Senate  </a:t>
            </a:r>
            <a:r>
              <a:rPr lang="en-US" altLang="en-US" sz="2100" smtClean="0"/>
              <a:t>responded by </a:t>
            </a:r>
            <a:r>
              <a:rPr lang="en-US" altLang="en-US" sz="2100" dirty="0" smtClean="0"/>
              <a:t>not going into recess.  </a:t>
            </a:r>
          </a:p>
        </p:txBody>
      </p:sp>
      <p:sp>
        <p:nvSpPr>
          <p:cNvPr id="4301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74D4E2-E510-499D-AF33-61EA1C13D54C}" type="slidenum">
              <a:rPr lang="en-US" altLang="en-US" sz="1200" i="0"/>
              <a:pPr eaLnBrk="1" hangingPunct="1"/>
              <a:t>38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Sources of unilateral powers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500" b="1" dirty="0" smtClean="0"/>
              <a:t>Signing Statements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While signing a bill, President asserts that a portion of a bill is not constitutional and will not be enforced.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smtClean="0"/>
              <a:t>Increase scrutiny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/>
              <a:t>Diminished use by Bush after 2006. </a:t>
            </a:r>
          </a:p>
          <a:p>
            <a:endParaRPr lang="en-US" altLang="en-US" dirty="0" smtClean="0"/>
          </a:p>
        </p:txBody>
      </p:sp>
      <p:sp>
        <p:nvSpPr>
          <p:cNvPr id="4403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403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90787C-20CA-4CA3-A609-2CAB05C1A925}" type="slidenum">
              <a:rPr lang="en-US" altLang="en-US" sz="1200" i="0"/>
              <a:pPr eaLnBrk="1" hangingPunct="1"/>
              <a:t>39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j02134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43000" y="1752600"/>
            <a:ext cx="2581275" cy="3351213"/>
          </a:xfrm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562600" cy="3724275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500" smtClean="0"/>
              <a:t>Led by </a:t>
            </a:r>
            <a:r>
              <a:rPr lang="en-US" altLang="en-US" sz="2500" dirty="0" smtClean="0"/>
              <a:t>Alexander Hamilton, Federalists sought to provide for a presidency that was: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US" altLang="en-US" sz="2500" dirty="0" smtClean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energetic;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independent of Congress;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endowed with sufficient powers to lead.</a:t>
            </a:r>
          </a:p>
        </p:txBody>
      </p:sp>
      <p:sp>
        <p:nvSpPr>
          <p:cNvPr id="717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71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B3453C-9799-4046-971E-7FE232273F74}" type="slidenum">
              <a:rPr lang="en-US" altLang="en-US" sz="1200" i="0"/>
              <a:pPr eaLnBrk="1" hangingPunct="1"/>
              <a:t>4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Unilateral War Powers?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Use of US </a:t>
            </a:r>
            <a:r>
              <a:rPr lang="en-US" altLang="en-US" smtClean="0">
                <a:cs typeface="Times New Roman" panose="02020603050405020304" pitchFamily="18" charset="0"/>
              </a:rPr>
              <a:t>Forces Abroad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1798-1900:	106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cs typeface="Times New Roman" panose="02020603050405020304" pitchFamily="18" charset="0"/>
              </a:rPr>
              <a:t>1901-1994:	133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4506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506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F1969C-5EAB-448B-BD2E-616E85045435}" type="slidenum">
              <a:rPr lang="en-US" altLang="en-US" sz="1200" i="0"/>
              <a:pPr eaLnBrk="1" hangingPunct="1"/>
              <a:t>40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Presidents, Congress, and War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Article I, section 8: Congress shall have the power to declare war.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/>
              <a:t>But </a:t>
            </a:r>
            <a:r>
              <a:rPr lang="en-US" altLang="en-US" sz="2100" dirty="0" smtClean="0"/>
              <a:t>Article 2, section 2: The President is Commander in Chief.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Charles Pinckney at the constitutional convention said that giving the President exclusive war power “would render the Executive a Monarchy of the worst kind.”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Only 5 declarations of war: 1812, 1846, 1898, 1917, 1941 relative to &gt;239 largely unilateral military actions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>
                <a:cs typeface="Times New Roman" panose="02020603050405020304" pitchFamily="18" charset="0"/>
              </a:rPr>
              <a:t>Other wars: Korea, Vietnam, Gulf, Afghanistan, Iraq </a:t>
            </a:r>
          </a:p>
        </p:txBody>
      </p:sp>
      <p:sp>
        <p:nvSpPr>
          <p:cNvPr id="4608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60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A81255-259B-4605-9505-F11929604AFE}" type="slidenum">
              <a:rPr lang="en-US" altLang="en-US" sz="1200" i="0"/>
              <a:pPr eaLnBrk="1" hangingPunct="1"/>
              <a:t>41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Congressional War Power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Congress has power to declare war, and power of purse</a:t>
            </a:r>
            <a:r>
              <a:rPr lang="en-US" altLang="en-US" smtClean="0"/>
              <a:t>… but </a:t>
            </a:r>
            <a:r>
              <a:rPr lang="en-US" altLang="en-US" dirty="0" smtClean="0"/>
              <a:t>most military actions have not required a Congressional declaration.</a:t>
            </a:r>
          </a:p>
          <a:p>
            <a:pPr eaLnBrk="1" hangingPunct="1"/>
            <a:r>
              <a:rPr lang="en-US" altLang="en-US" dirty="0" smtClean="0"/>
              <a:t>War Power Act attempted to assert Congressional </a:t>
            </a:r>
            <a:r>
              <a:rPr lang="en-US" altLang="en-US" smtClean="0"/>
              <a:t>control by </a:t>
            </a:r>
            <a:r>
              <a:rPr lang="en-US" altLang="en-US" dirty="0" smtClean="0"/>
              <a:t>requiring notification, and Congressional assent. </a:t>
            </a:r>
          </a:p>
        </p:txBody>
      </p:sp>
      <p:sp>
        <p:nvSpPr>
          <p:cNvPr id="4710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71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E30324-0B07-49D4-AA8A-D7355B119A7A}" type="slidenum">
              <a:rPr lang="en-US" altLang="en-US" sz="1200" i="0"/>
              <a:pPr eaLnBrk="1" hangingPunct="1"/>
              <a:t>42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The Skills of Individual Presidents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u="sng" dirty="0" smtClean="0"/>
              <a:t>Individual Presidents have expanded the power of the office through their own personal skills.</a:t>
            </a:r>
            <a:endParaRPr lang="en-US" altLang="en-US" sz="21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100" dirty="0" smtClean="0"/>
              <a:t>Franklin D. Roosevelt’s confident leadership during the crises of the Great Depression and World War II helped create the modern presidency.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100" smtClean="0"/>
              <a:t>Lyndon B. </a:t>
            </a:r>
            <a:r>
              <a:rPr lang="en-US" altLang="en-US" sz="2100" dirty="0" smtClean="0"/>
              <a:t>Johnson’s experience as a legislative leader made him one of the most successful presidents in terms of leading Congress.</a:t>
            </a:r>
          </a:p>
        </p:txBody>
      </p:sp>
      <p:sp>
        <p:nvSpPr>
          <p:cNvPr id="4813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813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57A76B-B44D-40C9-8B5F-BFF348E43C38}" type="slidenum">
              <a:rPr lang="en-US" altLang="en-US" sz="1200" i="0"/>
              <a:pPr eaLnBrk="1" hangingPunct="1"/>
              <a:t>43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4273550" cy="4114800"/>
          </a:xfrm>
        </p:spPr>
        <p:txBody>
          <a:bodyPr/>
          <a:lstStyle/>
          <a:p>
            <a:pPr eaLnBrk="1" hangingPunct="1"/>
            <a:endParaRPr lang="en-US" altLang="en-US" sz="2100" smtClean="0"/>
          </a:p>
          <a:p>
            <a:pPr eaLnBrk="1" hangingPunct="1"/>
            <a:r>
              <a:rPr lang="en-US" altLang="en-US" sz="2500" smtClean="0"/>
              <a:t>Ronald Reagan’s communications skills, honed as a Hollywood actor, solidified his political strength through effective use of television to lead the nation and to pressure other political elites.</a:t>
            </a:r>
          </a:p>
        </p:txBody>
      </p:sp>
      <p:pic>
        <p:nvPicPr>
          <p:cNvPr id="49156" name="Picture 4" descr="j02311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15" y="2629199"/>
            <a:ext cx="2424820" cy="2510828"/>
          </a:xfrm>
        </p:spPr>
      </p:pic>
      <p:sp>
        <p:nvSpPr>
          <p:cNvPr id="4915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491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CB2A16-DA86-45FE-8DCF-1C40E6D10A17}" type="slidenum">
              <a:rPr lang="en-US" altLang="en-US" sz="1200" i="0"/>
              <a:pPr eaLnBrk="1" hangingPunct="1"/>
              <a:t>44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001000" cy="3724275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500" u="sng" dirty="0" smtClean="0"/>
              <a:t>Principle of Politics #5:  </a:t>
            </a:r>
            <a:r>
              <a:rPr lang="en-US" altLang="en-US" sz="2500" i="1" u="sng" dirty="0" smtClean="0"/>
              <a:t>History matters.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Historical processes shape institutions.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History provides a normative </a:t>
            </a:r>
            <a:r>
              <a:rPr lang="en-US" altLang="en-US" sz="2500" smtClean="0"/>
              <a:t>context by </a:t>
            </a:r>
            <a:r>
              <a:rPr lang="en-US" altLang="en-US" sz="2500" dirty="0" smtClean="0"/>
              <a:t>which we can understand and interpret political events and outcomes.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500" dirty="0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US" altLang="en-US" sz="2500" dirty="0" smtClean="0"/>
              <a:t>	FDR</a:t>
            </a:r>
            <a:r>
              <a:rPr lang="en-US" altLang="en-US" sz="2500" smtClean="0"/>
              <a:t>, LBJ</a:t>
            </a:r>
            <a:r>
              <a:rPr lang="en-US" altLang="en-US" sz="2500" dirty="0" smtClean="0"/>
              <a:t>, and Ronald Reagan not only shaped the institution of the </a:t>
            </a:r>
            <a:r>
              <a:rPr lang="en-US" altLang="en-US" sz="2500" smtClean="0"/>
              <a:t>presidency but </a:t>
            </a:r>
            <a:r>
              <a:rPr lang="en-US" altLang="en-US" sz="2500" dirty="0" smtClean="0"/>
              <a:t>they are also historical </a:t>
            </a:r>
            <a:r>
              <a:rPr lang="en-US" altLang="en-US" sz="2500" smtClean="0"/>
              <a:t>markers by </a:t>
            </a:r>
            <a:r>
              <a:rPr lang="en-US" altLang="en-US" sz="2500" dirty="0" smtClean="0"/>
              <a:t>which other presidents </a:t>
            </a:r>
            <a:r>
              <a:rPr lang="en-US" altLang="en-US" sz="2500" smtClean="0"/>
              <a:t>will be </a:t>
            </a:r>
            <a:r>
              <a:rPr lang="en-US" altLang="en-US" sz="2500" dirty="0" smtClean="0"/>
              <a:t>judged.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US" altLang="en-US" sz="2500" dirty="0" smtClean="0"/>
          </a:p>
        </p:txBody>
      </p:sp>
      <p:sp>
        <p:nvSpPr>
          <p:cNvPr id="501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501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BC3E4-4F71-4F6A-8C71-AEB4AB51D74F}" type="slidenum">
              <a:rPr lang="en-US" altLang="en-US" sz="1200" i="0"/>
              <a:pPr eaLnBrk="1" hangingPunct="1"/>
              <a:t>45</a:t>
            </a:fld>
            <a:endParaRPr lang="en-US" altLang="en-US" sz="1200" i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762000" y="39624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762000" y="4114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47799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dirty="0" smtClean="0"/>
              <a:t>The Framers</a:t>
            </a:r>
            <a:r>
              <a:rPr lang="en-US" altLang="en-US" sz="2500" smtClean="0"/>
              <a:t>’ ambivalence </a:t>
            </a:r>
            <a:r>
              <a:rPr lang="en-US" altLang="en-US" sz="2500" dirty="0" smtClean="0"/>
              <a:t>toward executive power has created a “gray area” in which the strength of the presidency is primarily </a:t>
            </a:r>
            <a:r>
              <a:rPr lang="en-US" altLang="en-US" sz="2500" smtClean="0"/>
              <a:t>determined by </a:t>
            </a:r>
            <a:r>
              <a:rPr lang="en-US" altLang="en-US" sz="2500" dirty="0" smtClean="0"/>
              <a:t>the individual skills of presidents and the support of </a:t>
            </a:r>
            <a:r>
              <a:rPr lang="en-US" altLang="en-US" sz="2500" smtClean="0"/>
              <a:t>the public</a:t>
            </a:r>
            <a:r>
              <a:rPr lang="en-US" altLang="en-US" sz="2500" dirty="0" smtClean="0"/>
              <a:t>.</a:t>
            </a:r>
          </a:p>
        </p:txBody>
      </p:sp>
      <p:pic>
        <p:nvPicPr>
          <p:cNvPr id="51204" name="Picture 4" descr="j02333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438400"/>
            <a:ext cx="2824163" cy="2862263"/>
          </a:xfrm>
        </p:spPr>
      </p:pic>
      <p:sp>
        <p:nvSpPr>
          <p:cNvPr id="5120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512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209288-BE11-4901-9690-0939C6E4BA42}" type="slidenum">
              <a:rPr lang="en-US" altLang="en-US" sz="1200" i="0"/>
              <a:pPr eaLnBrk="1" hangingPunct="1"/>
              <a:t>46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Presidents on the Presidency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cs typeface="Times New Roman" panose="02020603050405020304" pitchFamily="18" charset="0"/>
              </a:rPr>
              <a:t>“Being </a:t>
            </a:r>
            <a:r>
              <a:rPr lang="en-US" altLang="en-US" dirty="0" smtClean="0">
                <a:cs typeface="Times New Roman" panose="02020603050405020304" pitchFamily="18" charset="0"/>
              </a:rPr>
              <a:t>President is like riding a tiger.  A man has to keep on riding </a:t>
            </a:r>
            <a:r>
              <a:rPr lang="en-US" altLang="en-US" smtClean="0">
                <a:cs typeface="Times New Roman" panose="02020603050405020304" pitchFamily="18" charset="0"/>
              </a:rPr>
              <a:t>or be </a:t>
            </a:r>
            <a:r>
              <a:rPr lang="en-US" altLang="en-US" dirty="0" smtClean="0">
                <a:cs typeface="Times New Roman" panose="02020603050405020304" pitchFamily="18" charset="0"/>
              </a:rPr>
              <a:t>swallowed.” - Harry S. Truman</a:t>
            </a:r>
            <a:r>
              <a:rPr lang="en-US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“The president is </a:t>
            </a:r>
            <a:r>
              <a:rPr lang="en-US" altLang="en-US" smtClean="0"/>
              <a:t>at liberty, both </a:t>
            </a:r>
            <a:r>
              <a:rPr lang="en-US" altLang="en-US" dirty="0" smtClean="0"/>
              <a:t>in law and conscience, </a:t>
            </a:r>
            <a:r>
              <a:rPr lang="en-US" altLang="en-US" smtClean="0"/>
              <a:t>to be as big </a:t>
            </a:r>
            <a:r>
              <a:rPr lang="en-US" altLang="en-US" dirty="0" smtClean="0"/>
              <a:t>a man as he can.”   - Woodrow Wilson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“Sometimes I wish I </a:t>
            </a:r>
            <a:r>
              <a:rPr lang="en-US" altLang="en-US" smtClean="0"/>
              <a:t>could be </a:t>
            </a:r>
            <a:r>
              <a:rPr lang="en-US" altLang="en-US" dirty="0" smtClean="0"/>
              <a:t>President and Congress too.” - Theodore Roosevelt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5222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5222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9BE8BE-74A9-42B6-991B-BAF88A7D82E0}" type="slidenum">
              <a:rPr lang="en-US" altLang="en-US" sz="1200" i="0"/>
              <a:pPr eaLnBrk="1" hangingPunct="1"/>
              <a:t>47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8196" name="Picture 4" descr="j00788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038" y="2208213"/>
            <a:ext cx="2619375" cy="1785937"/>
          </a:xfrm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2362200"/>
            <a:ext cx="5257800" cy="1752600"/>
          </a:xfrm>
        </p:spPr>
        <p:txBody>
          <a:bodyPr>
            <a:normAutofit/>
          </a:bodyPr>
          <a:lstStyle/>
          <a:p>
            <a:pPr marL="711200" indent="-711200" eaLnBrk="1" hangingPunct="1">
              <a:buFont typeface="Wingdings" panose="05000000000000000000" pitchFamily="2" charset="2"/>
              <a:buNone/>
            </a:pPr>
            <a:r>
              <a:rPr lang="en-US" altLang="en-US" sz="2100" i="1" dirty="0" smtClean="0"/>
              <a:t>II.  Cooperation through </a:t>
            </a:r>
            <a:r>
              <a:rPr lang="en-US" altLang="en-US" sz="2100" i="1" smtClean="0"/>
              <a:t>collective bargaining </a:t>
            </a:r>
            <a:r>
              <a:rPr lang="en-US" altLang="en-US" sz="2100" i="1" dirty="0" smtClean="0"/>
              <a:t>is difficult and the difficulty mounts as </a:t>
            </a:r>
            <a:r>
              <a:rPr lang="en-US" altLang="en-US" sz="2100" i="1" smtClean="0"/>
              <a:t>the number </a:t>
            </a:r>
            <a:r>
              <a:rPr lang="en-US" altLang="en-US" sz="2100" i="1" dirty="0" smtClean="0"/>
              <a:t>of people grows.</a:t>
            </a:r>
          </a:p>
          <a:p>
            <a:pPr marL="711200" indent="-711200" eaLnBrk="1" hangingPunct="1">
              <a:buFont typeface="Wingdings" panose="05000000000000000000" pitchFamily="2" charset="2"/>
              <a:buNone/>
            </a:pPr>
            <a:r>
              <a:rPr lang="en-US" altLang="en-US" sz="1900" i="1" dirty="0" smtClean="0"/>
              <a:t>	</a:t>
            </a:r>
          </a:p>
        </p:txBody>
      </p:sp>
      <p:sp>
        <p:nvSpPr>
          <p:cNvPr id="82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8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874F8-99A8-497B-A5D8-D97B4E8AA3B9}" type="slidenum">
              <a:rPr lang="en-US" altLang="en-US" sz="1200" i="0"/>
              <a:pPr eaLnBrk="1" hangingPunct="1"/>
              <a:t>5</a:t>
            </a:fld>
            <a:endParaRPr lang="en-US" altLang="en-US" sz="1200" i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5257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0"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03325" y="4114800"/>
            <a:ext cx="675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62000" y="4495800"/>
            <a:ext cx="81534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0" dirty="0">
              <a:latin typeface="Arial" panose="020B0604020202020204" pitchFamily="34" charset="0"/>
            </a:endParaRPr>
          </a:p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" panose="020B0604020202020204" pitchFamily="34" charset="0"/>
              </a:rPr>
              <a:t>Federalists valued “unity” in the executive so that presidents </a:t>
            </a:r>
            <a:r>
              <a:rPr lang="en-US" altLang="en-US" sz="2400" i="0">
                <a:latin typeface="Arial" panose="020B0604020202020204" pitchFamily="34" charset="0"/>
              </a:rPr>
              <a:t>would </a:t>
            </a:r>
            <a:r>
              <a:rPr lang="en-US" altLang="en-US" sz="2400" i="0" smtClean="0">
                <a:latin typeface="Arial" panose="020B0604020202020204" pitchFamily="34" charset="0"/>
              </a:rPr>
              <a:t>be </a:t>
            </a:r>
            <a:r>
              <a:rPr lang="en-US" altLang="en-US" sz="2400" i="0" dirty="0">
                <a:latin typeface="Arial" panose="020B0604020202020204" pitchFamily="34" charset="0"/>
              </a:rPr>
              <a:t>decisive and could act quickly.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762000" y="4191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762000" y="4419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Constitutional Bases </a:t>
            </a:r>
            <a:r>
              <a:rPr lang="en-US" altLang="en-US" dirty="0" smtClean="0">
                <a:latin typeface="Helvetica Neue" charset="0"/>
                <a:ea typeface="ＭＳ Ｐゴシック" panose="020B0600070205080204" pitchFamily="34" charset="-128"/>
              </a:rPr>
              <a:t>of Presidential Power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12913"/>
            <a:ext cx="8229600" cy="4895850"/>
          </a:xfrm>
        </p:spPr>
        <p:txBody>
          <a:bodyPr/>
          <a:lstStyle/>
          <a:p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The Founders and the unitary executive</a:t>
            </a:r>
          </a:p>
          <a:p>
            <a:pPr lvl="1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Respond decisively to crises</a:t>
            </a:r>
          </a:p>
          <a:p>
            <a:pPr lvl="1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Enforce laws uniformly and fairly</a:t>
            </a:r>
          </a:p>
          <a:p>
            <a:pPr lvl="1"/>
            <a:r>
              <a:rPr lang="en-US" altLang="en-US" smtClean="0">
                <a:latin typeface="Helvetica Neue" charset="0"/>
                <a:ea typeface="ＭＳ Ｐゴシック" panose="020B0600070205080204" pitchFamily="34" charset="-128"/>
              </a:rPr>
              <a:t>Coerce conflicting groups to cooperate</a:t>
            </a:r>
          </a:p>
          <a:p>
            <a:endParaRPr lang="en-US" altLang="en-US" smtClean="0">
              <a:latin typeface="Helvetica Neue" charset="0"/>
              <a:ea typeface="ＭＳ Ｐゴシック" panose="020B0600070205080204" pitchFamily="34" charset="-128"/>
            </a:endParaRPr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D8CF5E-6681-4210-8CA3-A6A41BBEDF75}" type="slidenum">
              <a:rPr lang="en-US" altLang="en-US" sz="1200" i="0"/>
              <a:pPr eaLnBrk="1" hangingPunct="1"/>
              <a:t>6</a:t>
            </a:fld>
            <a:endParaRPr lang="en-US" altLang="en-US" sz="12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 smtClean="0"/>
              <a:t>Unity was designed </a:t>
            </a:r>
            <a:r>
              <a:rPr lang="en-US" altLang="en-US" sz="2100" smtClean="0"/>
              <a:t>to imbue </a:t>
            </a:r>
            <a:r>
              <a:rPr lang="en-US" altLang="en-US" sz="2100" dirty="0" smtClean="0"/>
              <a:t>the presidency with the reverse of a collective </a:t>
            </a:r>
            <a:r>
              <a:rPr lang="en-US" altLang="en-US" sz="2100" smtClean="0"/>
              <a:t>action problem</a:t>
            </a:r>
            <a:r>
              <a:rPr lang="en-US" altLang="en-US" sz="2100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 i="1" dirty="0" smtClean="0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i="1" dirty="0" smtClean="0"/>
              <a:t>“That unity is conducive to energy will </a:t>
            </a:r>
            <a:r>
              <a:rPr lang="en-US" altLang="en-US" sz="2100" i="1" smtClean="0"/>
              <a:t>not be </a:t>
            </a:r>
            <a:r>
              <a:rPr lang="en-US" altLang="en-US" sz="2100" i="1" dirty="0" smtClean="0"/>
              <a:t>disputed.</a:t>
            </a:r>
            <a:r>
              <a:rPr lang="en-US" altLang="en-US" sz="2100" dirty="0" smtClean="0"/>
              <a:t> </a:t>
            </a:r>
            <a:r>
              <a:rPr lang="en-US" altLang="en-US" sz="2100" i="1" dirty="0" smtClean="0"/>
              <a:t>Decision, activity, secrecy, and dispatch will generally characterize the proceedings of one man in a much more eminent degree than the proceedings of any </a:t>
            </a:r>
            <a:r>
              <a:rPr lang="en-US" altLang="en-US" sz="2100" i="1" smtClean="0"/>
              <a:t>greater number</a:t>
            </a:r>
            <a:r>
              <a:rPr lang="en-US" altLang="en-US" sz="2100" i="1" dirty="0" smtClean="0"/>
              <a:t>; and in proportion as </a:t>
            </a:r>
            <a:r>
              <a:rPr lang="en-US" altLang="en-US" sz="2100" i="1" smtClean="0"/>
              <a:t>the number </a:t>
            </a:r>
            <a:r>
              <a:rPr lang="en-US" altLang="en-US" sz="2100" i="1" dirty="0" smtClean="0"/>
              <a:t>is increased, these qualities </a:t>
            </a:r>
            <a:r>
              <a:rPr lang="en-US" altLang="en-US" sz="2100" i="1" smtClean="0"/>
              <a:t>will be </a:t>
            </a:r>
            <a:r>
              <a:rPr lang="en-US" altLang="en-US" sz="2100" i="1" dirty="0" smtClean="0"/>
              <a:t>diminished.” 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i="1" dirty="0" smtClean="0"/>
              <a:t>			</a:t>
            </a:r>
            <a:r>
              <a:rPr lang="en-US" altLang="en-US" sz="2100" dirty="0" smtClean="0"/>
              <a:t>-- Alexander Hamilton, Federalist #70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 dirty="0" smtClean="0"/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FDDFA2-D92B-449D-92CA-7F29006C01DA}" type="slidenum">
              <a:rPr lang="en-US" altLang="en-US" sz="1200" i="0"/>
              <a:pPr eaLnBrk="1" hangingPunct="1"/>
              <a:t>7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500" dirty="0" smtClean="0"/>
              <a:t>Although they sought an energetic presidency, </a:t>
            </a:r>
            <a:r>
              <a:rPr lang="en-US" altLang="en-US" sz="2500" smtClean="0"/>
              <a:t>their ambivalence </a:t>
            </a:r>
            <a:r>
              <a:rPr lang="en-US" altLang="en-US" sz="2500" dirty="0" smtClean="0"/>
              <a:t>toward executive power led the Framers of the Constitution to remove the president from direct popular control.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500" dirty="0" smtClean="0"/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The four-year presidential term was designed </a:t>
            </a:r>
            <a:r>
              <a:rPr lang="en-US" altLang="en-US" sz="2500" smtClean="0"/>
              <a:t>to calibrate </a:t>
            </a:r>
            <a:r>
              <a:rPr lang="en-US" altLang="en-US" sz="2500" dirty="0" smtClean="0"/>
              <a:t>this leeway and popular control.</a:t>
            </a:r>
          </a:p>
          <a:p>
            <a:pPr marL="533400" indent="-5334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500" dirty="0" smtClean="0"/>
              <a:t>The Electoral College also stood as an </a:t>
            </a:r>
            <a:r>
              <a:rPr lang="en-US" altLang="en-US" sz="2500" smtClean="0"/>
              <a:t>important barrier </a:t>
            </a:r>
            <a:r>
              <a:rPr lang="en-US" altLang="en-US" sz="2500" dirty="0" smtClean="0"/>
              <a:t>to popular control of the President.</a:t>
            </a: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126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47D398-AF02-44C1-A3D0-288C647989D6}" type="slidenum">
              <a:rPr lang="en-US" altLang="en-US" sz="1200" i="0"/>
              <a:pPr eaLnBrk="1" hangingPunct="1"/>
              <a:t>8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6248400" cy="37242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i="1" dirty="0" smtClean="0"/>
              <a:t>   “</a:t>
            </a:r>
            <a:r>
              <a:rPr lang="en-US" altLang="en-US" sz="2500" i="1" smtClean="0"/>
              <a:t>The republican </a:t>
            </a:r>
            <a:r>
              <a:rPr lang="en-US" altLang="en-US" sz="2500" i="1" dirty="0" smtClean="0"/>
              <a:t>principle demands that </a:t>
            </a:r>
            <a:r>
              <a:rPr lang="en-US" altLang="en-US" sz="2500" i="1" smtClean="0"/>
              <a:t>the deliberate </a:t>
            </a:r>
            <a:r>
              <a:rPr lang="en-US" altLang="en-US" sz="2500" i="1" dirty="0" smtClean="0"/>
              <a:t>sense of the community should govern the conduct of those to whom they entrust the management of their affairs</a:t>
            </a:r>
            <a:r>
              <a:rPr lang="en-US" altLang="en-US" sz="2500" i="1" smtClean="0"/>
              <a:t>; but </a:t>
            </a:r>
            <a:r>
              <a:rPr lang="en-US" altLang="en-US" sz="2500" i="1" dirty="0" smtClean="0"/>
              <a:t>it does not require an unqualified complaisance to every </a:t>
            </a:r>
            <a:r>
              <a:rPr lang="en-US" altLang="en-US" sz="2500" i="1" smtClean="0"/>
              <a:t>sudden breeze </a:t>
            </a:r>
            <a:r>
              <a:rPr lang="en-US" altLang="en-US" sz="2500" i="1" dirty="0" smtClean="0"/>
              <a:t>of passion or to every transient impulse … it is the duty of the persons whom they have appointed … to withstand the temporary delusion.”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500" i="1" dirty="0" smtClean="0"/>
              <a:t>		</a:t>
            </a:r>
            <a:r>
              <a:rPr lang="en-US" altLang="en-US" sz="2500" dirty="0" smtClean="0"/>
              <a:t>--Alexander Hamilton, Federalist #71</a:t>
            </a:r>
            <a:endParaRPr lang="en-US" altLang="en-US" sz="2500" i="1" dirty="0" smtClean="0"/>
          </a:p>
        </p:txBody>
      </p:sp>
      <p:pic>
        <p:nvPicPr>
          <p:cNvPr id="12291" name="Picture 4" descr="j02310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52" y="2438400"/>
            <a:ext cx="1949513" cy="2924269"/>
          </a:xfrm>
        </p:spPr>
      </p:pic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 i="0" smtClean="0"/>
          </a:p>
        </p:txBody>
      </p:sp>
      <p:sp>
        <p:nvSpPr>
          <p:cNvPr id="1229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defRPr sz="2500" i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981A6D-194C-4CD1-A42E-9DD33FEDF302}" type="slidenum">
              <a:rPr lang="en-US" altLang="en-US" sz="1200" i="0"/>
              <a:pPr eaLnBrk="1" hangingPunct="1"/>
              <a:t>9</a:t>
            </a:fld>
            <a:endParaRPr lang="en-US" altLang="en-US" sz="1200" i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D:\Users\Staff\Documents\TurningPoint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9392</TotalTime>
  <Words>2319</Words>
  <Application>Microsoft Office PowerPoint</Application>
  <PresentationFormat>On-screen Show (4:3)</PresentationFormat>
  <Paragraphs>333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Calisto MT</vt:lpstr>
      <vt:lpstr>Helvetica Neue</vt:lpstr>
      <vt:lpstr>Times New Roman</vt:lpstr>
      <vt:lpstr>Trebuchet MS</vt:lpstr>
      <vt:lpstr>Verdana</vt:lpstr>
      <vt:lpstr>Wingdings</vt:lpstr>
      <vt:lpstr>Wingdings 2</vt:lpstr>
      <vt:lpstr>Slate</vt:lpstr>
      <vt:lpstr>Topic 11: The Presidency</vt:lpstr>
      <vt:lpstr>A Puzzle</vt:lpstr>
      <vt:lpstr>The Presidency and the Founding</vt:lpstr>
      <vt:lpstr>PowerPoint Presentation</vt:lpstr>
      <vt:lpstr>PowerPoint Presentation</vt:lpstr>
      <vt:lpstr>Constitutional Bases of Presidential Power</vt:lpstr>
      <vt:lpstr>PowerPoint Presentation</vt:lpstr>
      <vt:lpstr>PowerPoint Presentation</vt:lpstr>
      <vt:lpstr>PowerPoint Presentation</vt:lpstr>
      <vt:lpstr>Electoral College </vt:lpstr>
      <vt:lpstr>Why the Electoral College Sometimes Chooses the Less Popular Candidate</vt:lpstr>
      <vt:lpstr>Sources of Presidential Power</vt:lpstr>
      <vt:lpstr>Constitutional Bases of Presidential Power</vt:lpstr>
      <vt:lpstr>Constitutional Bases of Presidential Power</vt:lpstr>
      <vt:lpstr>Review </vt:lpstr>
      <vt:lpstr>The President and Congress:  Veto Power </vt:lpstr>
      <vt:lpstr>Process Box 6.1 top</vt:lpstr>
      <vt:lpstr>Process Box 6.1  bottom</vt:lpstr>
      <vt:lpstr>Veto Power and its limits</vt:lpstr>
      <vt:lpstr>Veto Power Game</vt:lpstr>
      <vt:lpstr>PowerPoint Presentation</vt:lpstr>
      <vt:lpstr>Implications of Game</vt:lpstr>
      <vt:lpstr>Presidential Vetoes</vt:lpstr>
      <vt:lpstr>Expanding Presidential Power</vt:lpstr>
      <vt:lpstr>PowerPoint Presentation</vt:lpstr>
      <vt:lpstr>Also in the 20th century, changing conceptions of the importance of the President led to an increase in presidential power:</vt:lpstr>
      <vt:lpstr>Presidential Public Activities</vt:lpstr>
      <vt:lpstr>PowerPoint Presentation</vt:lpstr>
      <vt:lpstr>PowerPoint Presentation</vt:lpstr>
      <vt:lpstr>PowerPoint Presentation</vt:lpstr>
      <vt:lpstr>PowerPoint Presentation</vt:lpstr>
      <vt:lpstr>Fig. 6.3</vt:lpstr>
      <vt:lpstr>Bureaucratic Institutions in the Obama Administration</vt:lpstr>
      <vt:lpstr>Powers of Unilateral Action</vt:lpstr>
      <vt:lpstr>PowerPoint Presentation</vt:lpstr>
      <vt:lpstr>Executive Order Success Rate</vt:lpstr>
      <vt:lpstr>Treaties versus Executive Agreements</vt:lpstr>
      <vt:lpstr>Other Sources of Unilateral Power</vt:lpstr>
      <vt:lpstr>Other Sources of unilateral powers</vt:lpstr>
      <vt:lpstr>Unilateral War Powers? </vt:lpstr>
      <vt:lpstr>Presidents, Congress, and War</vt:lpstr>
      <vt:lpstr>Congressional War Power</vt:lpstr>
      <vt:lpstr>The Skills of Individual Presidents</vt:lpstr>
      <vt:lpstr>PowerPoint Presentation</vt:lpstr>
      <vt:lpstr>PowerPoint Presentation</vt:lpstr>
      <vt:lpstr>PowerPoint Presentation</vt:lpstr>
      <vt:lpstr>Presidents on the Presidency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10: The Presidency</dc:title>
  <dc:creator>Jesse Richman</dc:creator>
  <cp:lastModifiedBy>Ortiz, Tracie R.</cp:lastModifiedBy>
  <cp:revision>48</cp:revision>
  <dcterms:created xsi:type="dcterms:W3CDTF">2002-04-09T02:24:59Z</dcterms:created>
  <dcterms:modified xsi:type="dcterms:W3CDTF">2017-04-27T15:56:26Z</dcterms:modified>
</cp:coreProperties>
</file>